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Open Sans" panose="020B0606030504020204" pitchFamily="34" charset="0"/>
      <p:regular r:id="rId25"/>
      <p:bold r:id="rId26"/>
      <p:italic r:id="rId27"/>
      <p:boldItalic r:id="rId28"/>
    </p:embeddedFont>
    <p:embeddedFont>
      <p:font typeface="Proxima Nova" panose="020B0604020202020204" charset="0"/>
      <p:regular r:id="rId29"/>
    </p:embeddedFont>
    <p:embeddedFont>
      <p:font typeface="Proxima Nova Bold" panose="020B0604020202020204" charset="0"/>
      <p:regular r:id="rId30"/>
    </p:embeddedFont>
    <p:embeddedFont>
      <p:font typeface="Proxima Nova Heavy" panose="020B0604020202020204" charset="0"/>
      <p:regular r:id="rId31"/>
    </p:embeddedFont>
    <p:embeddedFont>
      <p:font typeface="Raleway" pitchFamily="2" charset="0"/>
      <p:regular r:id="rId32"/>
      <p:bold r:id="rId33"/>
      <p:italic r:id="rId34"/>
      <p:boldItalic r:id="rId35"/>
    </p:embeddedFont>
    <p:embeddedFont>
      <p:font typeface="Raleway Bold" pitchFamily="2" charset="0"/>
      <p:regular r:id="rId36"/>
      <p:bold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815E46-0C3D-46B6-BAE6-B81D6954C76C}" v="297" dt="2025-06-09T14:15:07.0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22508" y="2936219"/>
            <a:ext cx="11873584" cy="7858154"/>
          </a:xfrm>
          <a:custGeom>
            <a:avLst/>
            <a:gdLst/>
            <a:ahLst/>
            <a:cxnLst/>
            <a:rect l="l" t="t" r="r" b="b"/>
            <a:pathLst>
              <a:path w="11873584" h="7858154">
                <a:moveTo>
                  <a:pt x="0" y="0"/>
                </a:moveTo>
                <a:lnTo>
                  <a:pt x="11873584" y="0"/>
                </a:lnTo>
                <a:lnTo>
                  <a:pt x="11873584" y="7858154"/>
                </a:lnTo>
                <a:lnTo>
                  <a:pt x="0" y="78581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475917" y="0"/>
            <a:ext cx="1812083" cy="1812083"/>
          </a:xfrm>
          <a:custGeom>
            <a:avLst/>
            <a:gdLst/>
            <a:ahLst/>
            <a:cxnLst/>
            <a:rect l="l" t="t" r="r" b="b"/>
            <a:pathLst>
              <a:path w="1812083" h="1812083">
                <a:moveTo>
                  <a:pt x="0" y="0"/>
                </a:moveTo>
                <a:lnTo>
                  <a:pt x="1812083" y="0"/>
                </a:lnTo>
                <a:lnTo>
                  <a:pt x="1812083" y="1812083"/>
                </a:lnTo>
                <a:lnTo>
                  <a:pt x="0" y="18120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8107076" cy="1712620"/>
          </a:xfrm>
          <a:custGeom>
            <a:avLst/>
            <a:gdLst/>
            <a:ahLst/>
            <a:cxnLst/>
            <a:rect l="l" t="t" r="r" b="b"/>
            <a:pathLst>
              <a:path w="8107076" h="1712620">
                <a:moveTo>
                  <a:pt x="0" y="0"/>
                </a:moveTo>
                <a:lnTo>
                  <a:pt x="8107076" y="0"/>
                </a:lnTo>
                <a:lnTo>
                  <a:pt x="8107076" y="1712620"/>
                </a:lnTo>
                <a:lnTo>
                  <a:pt x="0" y="17126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4595178"/>
            <a:ext cx="14590817" cy="1077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0"/>
              </a:lnSpc>
            </a:pPr>
            <a:r>
              <a:rPr lang="en-US" sz="7000" b="1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FINITO DETERMINÍSTICO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107669"/>
            <a:ext cx="10932868" cy="1647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66"/>
              </a:lnSpc>
            </a:pPr>
            <a:r>
              <a:rPr lang="en-US" sz="11968" b="1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AUTOMATO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6651664"/>
            <a:ext cx="8754560" cy="464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2"/>
              </a:lnSpc>
            </a:pPr>
            <a:r>
              <a:rPr lang="en-US" sz="3364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Docente: Dr. Thales Levi Azevedo Valente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163431"/>
            <a:ext cx="9438985" cy="90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2"/>
              </a:lnSpc>
            </a:pPr>
            <a:r>
              <a:rPr lang="en-US" sz="3364">
                <a:solidFill>
                  <a:srgbClr val="0CC0DF"/>
                </a:solidFill>
                <a:latin typeface="Proxima Nova"/>
                <a:ea typeface="Proxima Nova"/>
                <a:cs typeface="Proxima Nova"/>
                <a:sym typeface="Proxima Nova"/>
              </a:rPr>
              <a:t>Discentes: Caio Reis e Luís Guilherme</a:t>
            </a:r>
          </a:p>
          <a:p>
            <a:pPr algn="l">
              <a:lnSpc>
                <a:spcPts val="3532"/>
              </a:lnSpc>
            </a:pPr>
            <a:endParaRPr lang="en-US" sz="3364">
              <a:solidFill>
                <a:srgbClr val="0CC0D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7845088" y="9796463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09876" y="1797895"/>
            <a:ext cx="7019752" cy="2462111"/>
          </a:xfrm>
          <a:custGeom>
            <a:avLst/>
            <a:gdLst/>
            <a:ahLst/>
            <a:cxnLst/>
            <a:rect l="l" t="t" r="r" b="b"/>
            <a:pathLst>
              <a:path w="7019752" h="2462111">
                <a:moveTo>
                  <a:pt x="0" y="0"/>
                </a:moveTo>
                <a:lnTo>
                  <a:pt x="7019752" y="0"/>
                </a:lnTo>
                <a:lnTo>
                  <a:pt x="7019752" y="2462111"/>
                </a:lnTo>
                <a:lnTo>
                  <a:pt x="0" y="24621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26786" y="294000"/>
            <a:ext cx="12110257" cy="52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70"/>
              </a:lnSpc>
              <a:spcBef>
                <a:spcPct val="0"/>
              </a:spcBef>
            </a:pPr>
            <a:r>
              <a:rPr lang="en-US" sz="3500" b="1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LIMITAÇÕE</a:t>
            </a:r>
            <a:r>
              <a:rPr lang="en-US" sz="3500" b="1" u="none" strike="noStrike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S DOS AFDS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257759" y="2614934"/>
            <a:ext cx="12110257" cy="436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Ap</a:t>
            </a:r>
            <a:r>
              <a:rPr lang="en-US" sz="2499" b="1" u="none" strike="noStrike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esar de úteis, os AFDs têm limitações: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endParaRPr lang="en-US" sz="2499" b="1" u="none" strike="noStrike">
              <a:solidFill>
                <a:srgbClr val="006DAC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b="1" u="none" strike="noStrike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Não lidam bem com regras de longa distância (ex: concordância verbal).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b="1" u="none" strike="noStrike">
              <a:solidFill>
                <a:srgbClr val="006DAC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b="1" u="none" strike="noStrike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Frases ambíguas ou recursivas exigem modelos mais poderosos, como autômatos com pilha.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b="1" u="none" strike="noStrike">
              <a:solidFill>
                <a:srgbClr val="006DAC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b="1" u="none" strike="noStrike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Mesmo assim, são ideais para analisar frases simples e bem estruturadas — como neste projeto.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endParaRPr lang="en-US" sz="2499" b="1" u="none" strike="noStrike">
              <a:solidFill>
                <a:srgbClr val="006DAC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-1206319" y="-440700"/>
            <a:ext cx="1660777" cy="1469400"/>
            <a:chOff x="0" y="0"/>
            <a:chExt cx="437406" cy="38700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37406" cy="387002"/>
            </a:xfrm>
            <a:custGeom>
              <a:avLst/>
              <a:gdLst/>
              <a:ahLst/>
              <a:cxnLst/>
              <a:rect l="l" t="t" r="r" b="b"/>
              <a:pathLst>
                <a:path w="437406" h="387002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38999" y="-440700"/>
            <a:ext cx="489701" cy="1469400"/>
            <a:chOff x="0" y="0"/>
            <a:chExt cx="128975" cy="38700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8975" cy="387002"/>
            </a:xfrm>
            <a:custGeom>
              <a:avLst/>
              <a:gdLst/>
              <a:ahLst/>
              <a:cxnLst/>
              <a:rect l="l" t="t" r="r" b="b"/>
              <a:pathLst>
                <a:path w="128975" h="387002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">
            <a:extLst>
              <a:ext uri="{FF2B5EF4-FFF2-40B4-BE49-F238E27FC236}">
                <a16:creationId xmlns:a16="http://schemas.microsoft.com/office/drawing/2014/main" id="{9182F70B-DB58-155D-5686-9C5F1452B3B6}"/>
              </a:ext>
            </a:extLst>
          </p:cNvPr>
          <p:cNvGrpSpPr/>
          <p:nvPr/>
        </p:nvGrpSpPr>
        <p:grpSpPr>
          <a:xfrm>
            <a:off x="15299271" y="9440761"/>
            <a:ext cx="1660777" cy="1650226"/>
            <a:chOff x="0" y="-47625"/>
            <a:chExt cx="437406" cy="434627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99688886-94E4-12F0-669F-09EE19FD9D39}"/>
                </a:ext>
              </a:extLst>
            </p:cNvPr>
            <p:cNvSpPr/>
            <p:nvPr/>
          </p:nvSpPr>
          <p:spPr>
            <a:xfrm>
              <a:off x="0" y="0"/>
              <a:ext cx="437406" cy="387002"/>
            </a:xfrm>
            <a:custGeom>
              <a:avLst/>
              <a:gdLst/>
              <a:ahLst/>
              <a:cxnLst/>
              <a:rect l="l" t="t" r="r" b="b"/>
              <a:pathLst>
                <a:path w="437406" h="387002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800665B3-4EA5-1547-9D12-941482EB2F91}"/>
                </a:ext>
              </a:extLst>
            </p:cNvPr>
            <p:cNvSpPr txBox="1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5">
            <a:extLst>
              <a:ext uri="{FF2B5EF4-FFF2-40B4-BE49-F238E27FC236}">
                <a16:creationId xmlns:a16="http://schemas.microsoft.com/office/drawing/2014/main" id="{17485877-11B3-2B95-3910-069A3DAA1F88}"/>
              </a:ext>
            </a:extLst>
          </p:cNvPr>
          <p:cNvGrpSpPr/>
          <p:nvPr/>
        </p:nvGrpSpPr>
        <p:grpSpPr>
          <a:xfrm>
            <a:off x="17044589" y="9440761"/>
            <a:ext cx="489701" cy="1650226"/>
            <a:chOff x="0" y="-47625"/>
            <a:chExt cx="128975" cy="434627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739E6423-6C1B-AA41-601F-BF0AEBD2CDFD}"/>
                </a:ext>
              </a:extLst>
            </p:cNvPr>
            <p:cNvSpPr/>
            <p:nvPr/>
          </p:nvSpPr>
          <p:spPr>
            <a:xfrm>
              <a:off x="0" y="0"/>
              <a:ext cx="128975" cy="387002"/>
            </a:xfrm>
            <a:custGeom>
              <a:avLst/>
              <a:gdLst/>
              <a:ahLst/>
              <a:cxnLst/>
              <a:rect l="l" t="t" r="r" b="b"/>
              <a:pathLst>
                <a:path w="128975" h="387002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id="24" name="TextBox 7">
              <a:extLst>
                <a:ext uri="{FF2B5EF4-FFF2-40B4-BE49-F238E27FC236}">
                  <a16:creationId xmlns:a16="http://schemas.microsoft.com/office/drawing/2014/main" id="{7DD38A16-1A39-F63C-AC40-5D5F5381C937}"/>
                </a:ext>
              </a:extLst>
            </p:cNvPr>
            <p:cNvSpPr txBox="1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19">
            <a:extLst>
              <a:ext uri="{FF2B5EF4-FFF2-40B4-BE49-F238E27FC236}">
                <a16:creationId xmlns:a16="http://schemas.microsoft.com/office/drawing/2014/main" id="{313737CC-9C7B-EF24-3C4B-7392C86B203A}"/>
              </a:ext>
            </a:extLst>
          </p:cNvPr>
          <p:cNvSpPr txBox="1"/>
          <p:nvPr/>
        </p:nvSpPr>
        <p:spPr>
          <a:xfrm>
            <a:off x="17147137" y="9796463"/>
            <a:ext cx="291747" cy="33554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-1206319" y="-440700"/>
            <a:ext cx="1660777" cy="1469400"/>
            <a:chOff x="0" y="0"/>
            <a:chExt cx="437406" cy="3870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7406" cy="387002"/>
            </a:xfrm>
            <a:custGeom>
              <a:avLst/>
              <a:gdLst/>
              <a:ahLst/>
              <a:cxnLst/>
              <a:rect l="l" t="t" r="r" b="b"/>
              <a:pathLst>
                <a:path w="437406" h="387002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38999" y="-440700"/>
            <a:ext cx="489701" cy="1469400"/>
            <a:chOff x="0" y="0"/>
            <a:chExt cx="128975" cy="38700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8975" cy="387002"/>
            </a:xfrm>
            <a:custGeom>
              <a:avLst/>
              <a:gdLst/>
              <a:ahLst/>
              <a:cxnLst/>
              <a:rect l="l" t="t" r="r" b="b"/>
              <a:pathLst>
                <a:path w="128975" h="387002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9144000" y="2193131"/>
            <a:ext cx="8743570" cy="5825403"/>
          </a:xfrm>
          <a:custGeom>
            <a:avLst/>
            <a:gdLst/>
            <a:ahLst/>
            <a:cxnLst/>
            <a:rect l="l" t="t" r="r" b="b"/>
            <a:pathLst>
              <a:path w="8743570" h="5825403">
                <a:moveTo>
                  <a:pt x="0" y="0"/>
                </a:moveTo>
                <a:lnTo>
                  <a:pt x="8743570" y="0"/>
                </a:lnTo>
                <a:lnTo>
                  <a:pt x="8743570" y="5825403"/>
                </a:lnTo>
                <a:lnTo>
                  <a:pt x="0" y="58254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522159" y="294000"/>
            <a:ext cx="10622655" cy="52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70"/>
              </a:lnSpc>
              <a:spcBef>
                <a:spcPct val="0"/>
              </a:spcBef>
            </a:pPr>
            <a:r>
              <a:rPr lang="en-US" sz="3500" b="1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CONTEXTUALIZAÇÃO COM NOSSO ANALISADOR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38999" y="2145506"/>
            <a:ext cx="7970265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Frases com as mesmas palavras podem ter significados diferentes dependendo da ordem.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6194" y="3262312"/>
            <a:ext cx="8937806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“A menina corre” → Estrutura válida (Sujeito + Verbo).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“Corre a menina” → Estrutura invertida, não suportada no nosso modelo.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Queremos reconhecer automaticamente apenas as válidas.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6194" y="7097712"/>
            <a:ext cx="8937806" cy="261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Um AFD é uma “máquina” que reconhece sequências válidas.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Se a estrutura da frase for regular, ela pode ser reconhecida por um AFD.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Podemos definir os estados e transições para representar a gramática desejada.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38999" y="5980112"/>
            <a:ext cx="7970265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Para isso, utilizamos um Autômato Finito Determinístico (AFD), pois:</a:t>
            </a:r>
          </a:p>
        </p:txBody>
      </p:sp>
      <p:grpSp>
        <p:nvGrpSpPr>
          <p:cNvPr id="24" name="Group 2">
            <a:extLst>
              <a:ext uri="{FF2B5EF4-FFF2-40B4-BE49-F238E27FC236}">
                <a16:creationId xmlns:a16="http://schemas.microsoft.com/office/drawing/2014/main" id="{18198114-5388-A38F-FAAB-47D18C064E3C}"/>
              </a:ext>
            </a:extLst>
          </p:cNvPr>
          <p:cNvGrpSpPr/>
          <p:nvPr/>
        </p:nvGrpSpPr>
        <p:grpSpPr>
          <a:xfrm>
            <a:off x="15299271" y="9440761"/>
            <a:ext cx="1660777" cy="1650226"/>
            <a:chOff x="0" y="-47625"/>
            <a:chExt cx="437406" cy="434627"/>
          </a:xfrm>
        </p:grpSpPr>
        <p:sp>
          <p:nvSpPr>
            <p:cNvPr id="22" name="Freeform 3">
              <a:extLst>
                <a:ext uri="{FF2B5EF4-FFF2-40B4-BE49-F238E27FC236}">
                  <a16:creationId xmlns:a16="http://schemas.microsoft.com/office/drawing/2014/main" id="{DC1443CA-0109-E82E-431F-BE51992E573F}"/>
                </a:ext>
              </a:extLst>
            </p:cNvPr>
            <p:cNvSpPr/>
            <p:nvPr/>
          </p:nvSpPr>
          <p:spPr>
            <a:xfrm>
              <a:off x="0" y="0"/>
              <a:ext cx="437406" cy="387002"/>
            </a:xfrm>
            <a:custGeom>
              <a:avLst/>
              <a:gdLst/>
              <a:ahLst/>
              <a:cxnLst/>
              <a:rect l="l" t="t" r="r" b="b"/>
              <a:pathLst>
                <a:path w="437406" h="387002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id="23" name="TextBox 4">
              <a:extLst>
                <a:ext uri="{FF2B5EF4-FFF2-40B4-BE49-F238E27FC236}">
                  <a16:creationId xmlns:a16="http://schemas.microsoft.com/office/drawing/2014/main" id="{96868062-169C-E677-DA5F-526378EC19FA}"/>
                </a:ext>
              </a:extLst>
            </p:cNvPr>
            <p:cNvSpPr txBox="1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5">
            <a:extLst>
              <a:ext uri="{FF2B5EF4-FFF2-40B4-BE49-F238E27FC236}">
                <a16:creationId xmlns:a16="http://schemas.microsoft.com/office/drawing/2014/main" id="{800352E4-F96C-594C-A5CD-D728E4D7CFD0}"/>
              </a:ext>
            </a:extLst>
          </p:cNvPr>
          <p:cNvGrpSpPr/>
          <p:nvPr/>
        </p:nvGrpSpPr>
        <p:grpSpPr>
          <a:xfrm>
            <a:off x="17044589" y="9440761"/>
            <a:ext cx="489701" cy="1650226"/>
            <a:chOff x="0" y="-47625"/>
            <a:chExt cx="128975" cy="434627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EB76DD27-14AC-E277-C224-D78886F5E8A7}"/>
                </a:ext>
              </a:extLst>
            </p:cNvPr>
            <p:cNvSpPr/>
            <p:nvPr/>
          </p:nvSpPr>
          <p:spPr>
            <a:xfrm>
              <a:off x="0" y="0"/>
              <a:ext cx="128975" cy="387002"/>
            </a:xfrm>
            <a:custGeom>
              <a:avLst/>
              <a:gdLst/>
              <a:ahLst/>
              <a:cxnLst/>
              <a:rect l="l" t="t" r="r" b="b"/>
              <a:pathLst>
                <a:path w="128975" h="387002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id="27" name="TextBox 7">
              <a:extLst>
                <a:ext uri="{FF2B5EF4-FFF2-40B4-BE49-F238E27FC236}">
                  <a16:creationId xmlns:a16="http://schemas.microsoft.com/office/drawing/2014/main" id="{04FF8FA2-D8FA-CBB6-047B-2C9706B0A9DB}"/>
                </a:ext>
              </a:extLst>
            </p:cNvPr>
            <p:cNvSpPr txBox="1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19">
            <a:extLst>
              <a:ext uri="{FF2B5EF4-FFF2-40B4-BE49-F238E27FC236}">
                <a16:creationId xmlns:a16="http://schemas.microsoft.com/office/drawing/2014/main" id="{258A542D-68DF-E4AE-36B4-B532E568A6A4}"/>
              </a:ext>
            </a:extLst>
          </p:cNvPr>
          <p:cNvSpPr txBox="1"/>
          <p:nvPr/>
        </p:nvSpPr>
        <p:spPr>
          <a:xfrm>
            <a:off x="17041861" y="9721266"/>
            <a:ext cx="487260" cy="335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-1206319" y="-440700"/>
            <a:ext cx="1660777" cy="1469400"/>
            <a:chOff x="0" y="0"/>
            <a:chExt cx="437406" cy="3870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7406" cy="387002"/>
            </a:xfrm>
            <a:custGeom>
              <a:avLst/>
              <a:gdLst/>
              <a:ahLst/>
              <a:cxnLst/>
              <a:rect l="l" t="t" r="r" b="b"/>
              <a:pathLst>
                <a:path w="437406" h="387002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38999" y="-440700"/>
            <a:ext cx="489701" cy="1469400"/>
            <a:chOff x="0" y="0"/>
            <a:chExt cx="128975" cy="38700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8975" cy="387002"/>
            </a:xfrm>
            <a:custGeom>
              <a:avLst/>
              <a:gdLst/>
              <a:ahLst/>
              <a:cxnLst/>
              <a:rect l="l" t="t" r="r" b="b"/>
              <a:pathLst>
                <a:path w="128975" h="387002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9144000" y="2193131"/>
            <a:ext cx="8743570" cy="5825403"/>
          </a:xfrm>
          <a:custGeom>
            <a:avLst/>
            <a:gdLst/>
            <a:ahLst/>
            <a:cxnLst/>
            <a:rect l="l" t="t" r="r" b="b"/>
            <a:pathLst>
              <a:path w="8743570" h="5825403">
                <a:moveTo>
                  <a:pt x="0" y="0"/>
                </a:moveTo>
                <a:lnTo>
                  <a:pt x="8743570" y="0"/>
                </a:lnTo>
                <a:lnTo>
                  <a:pt x="8743570" y="5825403"/>
                </a:lnTo>
                <a:lnTo>
                  <a:pt x="0" y="58254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410588" y="294000"/>
            <a:ext cx="8512127" cy="52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70"/>
              </a:lnSpc>
              <a:spcBef>
                <a:spcPct val="0"/>
              </a:spcBef>
            </a:pPr>
            <a:r>
              <a:rPr lang="en-US" sz="3500" b="1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ANÁLISE SINTÁTICA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38999" y="1674019"/>
            <a:ext cx="7970265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 sintaxe estuda como os termos de uma oração se organizam para formar frases gramaticalmente corretas.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38999" y="3367087"/>
            <a:ext cx="7010949" cy="392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Em nosso projeto, focamos em estruturas simples compostas por: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Sujeito (ex: "O gato")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Verbo/Predicado (ex: "dorme")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006DAC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O autômato reconhece frases que seguem uma ordem regular e direta: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"O gato dorme." (estrutura válida)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"Dorme o gato." (fora da estrutura tratada)</a:t>
            </a:r>
          </a:p>
        </p:txBody>
      </p:sp>
      <p:grpSp>
        <p:nvGrpSpPr>
          <p:cNvPr id="22" name="Group 2">
            <a:extLst>
              <a:ext uri="{FF2B5EF4-FFF2-40B4-BE49-F238E27FC236}">
                <a16:creationId xmlns:a16="http://schemas.microsoft.com/office/drawing/2014/main" id="{636C6328-5247-F27F-77EC-A0653D521CCE}"/>
              </a:ext>
            </a:extLst>
          </p:cNvPr>
          <p:cNvGrpSpPr/>
          <p:nvPr/>
        </p:nvGrpSpPr>
        <p:grpSpPr>
          <a:xfrm>
            <a:off x="15299271" y="9440761"/>
            <a:ext cx="1660777" cy="1650226"/>
            <a:chOff x="0" y="-47625"/>
            <a:chExt cx="437406" cy="434627"/>
          </a:xfrm>
        </p:grpSpPr>
        <p:sp>
          <p:nvSpPr>
            <p:cNvPr id="20" name="Freeform 3">
              <a:extLst>
                <a:ext uri="{FF2B5EF4-FFF2-40B4-BE49-F238E27FC236}">
                  <a16:creationId xmlns:a16="http://schemas.microsoft.com/office/drawing/2014/main" id="{E074B249-057D-EDC9-35B2-79F96A2E5E32}"/>
                </a:ext>
              </a:extLst>
            </p:cNvPr>
            <p:cNvSpPr/>
            <p:nvPr/>
          </p:nvSpPr>
          <p:spPr>
            <a:xfrm>
              <a:off x="0" y="0"/>
              <a:ext cx="437406" cy="387002"/>
            </a:xfrm>
            <a:custGeom>
              <a:avLst/>
              <a:gdLst/>
              <a:ahLst/>
              <a:cxnLst/>
              <a:rect l="l" t="t" r="r" b="b"/>
              <a:pathLst>
                <a:path w="437406" h="387002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90CB0F0D-7224-700C-34F4-9C85852CF427}"/>
                </a:ext>
              </a:extLst>
            </p:cNvPr>
            <p:cNvSpPr txBox="1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5">
            <a:extLst>
              <a:ext uri="{FF2B5EF4-FFF2-40B4-BE49-F238E27FC236}">
                <a16:creationId xmlns:a16="http://schemas.microsoft.com/office/drawing/2014/main" id="{DBCA0C41-A3D7-FC11-BE98-8FA21EA17C40}"/>
              </a:ext>
            </a:extLst>
          </p:cNvPr>
          <p:cNvGrpSpPr/>
          <p:nvPr/>
        </p:nvGrpSpPr>
        <p:grpSpPr>
          <a:xfrm>
            <a:off x="17044589" y="9440761"/>
            <a:ext cx="489701" cy="1650226"/>
            <a:chOff x="0" y="-47625"/>
            <a:chExt cx="128975" cy="434627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1249D6E8-871E-86BD-DEA4-B200F6ED1D98}"/>
                </a:ext>
              </a:extLst>
            </p:cNvPr>
            <p:cNvSpPr/>
            <p:nvPr/>
          </p:nvSpPr>
          <p:spPr>
            <a:xfrm>
              <a:off x="0" y="0"/>
              <a:ext cx="128975" cy="387002"/>
            </a:xfrm>
            <a:custGeom>
              <a:avLst/>
              <a:gdLst/>
              <a:ahLst/>
              <a:cxnLst/>
              <a:rect l="l" t="t" r="r" b="b"/>
              <a:pathLst>
                <a:path w="128975" h="387002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9BA9CAF4-0997-5130-02D7-C87C4DAE3A76}"/>
                </a:ext>
              </a:extLst>
            </p:cNvPr>
            <p:cNvSpPr txBox="1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TextBox 19">
            <a:extLst>
              <a:ext uri="{FF2B5EF4-FFF2-40B4-BE49-F238E27FC236}">
                <a16:creationId xmlns:a16="http://schemas.microsoft.com/office/drawing/2014/main" id="{343CCAE7-38DB-9983-AD43-AFF6FE0EF199}"/>
              </a:ext>
            </a:extLst>
          </p:cNvPr>
          <p:cNvSpPr txBox="1"/>
          <p:nvPr/>
        </p:nvSpPr>
        <p:spPr>
          <a:xfrm>
            <a:off x="17147137" y="9796463"/>
            <a:ext cx="291747" cy="33554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-1206319" y="-440700"/>
            <a:ext cx="1660777" cy="1469400"/>
            <a:chOff x="0" y="0"/>
            <a:chExt cx="437406" cy="3870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7406" cy="387002"/>
            </a:xfrm>
            <a:custGeom>
              <a:avLst/>
              <a:gdLst/>
              <a:ahLst/>
              <a:cxnLst/>
              <a:rect l="l" t="t" r="r" b="b"/>
              <a:pathLst>
                <a:path w="437406" h="387002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38999" y="-440700"/>
            <a:ext cx="489701" cy="1469400"/>
            <a:chOff x="0" y="0"/>
            <a:chExt cx="128975" cy="38700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8975" cy="387002"/>
            </a:xfrm>
            <a:custGeom>
              <a:avLst/>
              <a:gdLst/>
              <a:ahLst/>
              <a:cxnLst/>
              <a:rect l="l" t="t" r="r" b="b"/>
              <a:pathLst>
                <a:path w="128975" h="387002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144000" y="3179862"/>
            <a:ext cx="2671762" cy="914400"/>
            <a:chOff x="0" y="0"/>
            <a:chExt cx="703674" cy="24083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03674" cy="240830"/>
            </a:xfrm>
            <a:custGeom>
              <a:avLst/>
              <a:gdLst/>
              <a:ahLst/>
              <a:cxnLst/>
              <a:rect l="l" t="t" r="r" b="b"/>
              <a:pathLst>
                <a:path w="703674" h="240830">
                  <a:moveTo>
                    <a:pt x="120415" y="0"/>
                  </a:moveTo>
                  <a:lnTo>
                    <a:pt x="583259" y="0"/>
                  </a:lnTo>
                  <a:cubicBezTo>
                    <a:pt x="649763" y="0"/>
                    <a:pt x="703674" y="53912"/>
                    <a:pt x="703674" y="120415"/>
                  </a:cubicBezTo>
                  <a:lnTo>
                    <a:pt x="703674" y="120415"/>
                  </a:lnTo>
                  <a:cubicBezTo>
                    <a:pt x="703674" y="152351"/>
                    <a:pt x="690988" y="182979"/>
                    <a:pt x="668405" y="205561"/>
                  </a:cubicBezTo>
                  <a:cubicBezTo>
                    <a:pt x="645823" y="228143"/>
                    <a:pt x="615195" y="240830"/>
                    <a:pt x="583259" y="240830"/>
                  </a:cubicBezTo>
                  <a:lnTo>
                    <a:pt x="120415" y="240830"/>
                  </a:lnTo>
                  <a:cubicBezTo>
                    <a:pt x="88479" y="240830"/>
                    <a:pt x="57851" y="228143"/>
                    <a:pt x="35269" y="205561"/>
                  </a:cubicBezTo>
                  <a:cubicBezTo>
                    <a:pt x="12687" y="182979"/>
                    <a:pt x="0" y="152351"/>
                    <a:pt x="0" y="120415"/>
                  </a:cubicBezTo>
                  <a:lnTo>
                    <a:pt x="0" y="120415"/>
                  </a:lnTo>
                  <a:cubicBezTo>
                    <a:pt x="0" y="88479"/>
                    <a:pt x="12687" y="57851"/>
                    <a:pt x="35269" y="35269"/>
                  </a:cubicBezTo>
                  <a:cubicBezTo>
                    <a:pt x="57851" y="12687"/>
                    <a:pt x="88479" y="0"/>
                    <a:pt x="120415" y="0"/>
                  </a:cubicBez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703674" cy="2884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>
                  <a:solidFill>
                    <a:srgbClr val="000000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grammar.py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301662" y="3179862"/>
            <a:ext cx="2671762" cy="914400"/>
            <a:chOff x="0" y="0"/>
            <a:chExt cx="703674" cy="24083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03674" cy="240830"/>
            </a:xfrm>
            <a:custGeom>
              <a:avLst/>
              <a:gdLst/>
              <a:ahLst/>
              <a:cxnLst/>
              <a:rect l="l" t="t" r="r" b="b"/>
              <a:pathLst>
                <a:path w="703674" h="240830">
                  <a:moveTo>
                    <a:pt x="120415" y="0"/>
                  </a:moveTo>
                  <a:lnTo>
                    <a:pt x="583259" y="0"/>
                  </a:lnTo>
                  <a:cubicBezTo>
                    <a:pt x="649763" y="0"/>
                    <a:pt x="703674" y="53912"/>
                    <a:pt x="703674" y="120415"/>
                  </a:cubicBezTo>
                  <a:lnTo>
                    <a:pt x="703674" y="120415"/>
                  </a:lnTo>
                  <a:cubicBezTo>
                    <a:pt x="703674" y="152351"/>
                    <a:pt x="690988" y="182979"/>
                    <a:pt x="668405" y="205561"/>
                  </a:cubicBezTo>
                  <a:cubicBezTo>
                    <a:pt x="645823" y="228143"/>
                    <a:pt x="615195" y="240830"/>
                    <a:pt x="583259" y="240830"/>
                  </a:cubicBezTo>
                  <a:lnTo>
                    <a:pt x="120415" y="240830"/>
                  </a:lnTo>
                  <a:cubicBezTo>
                    <a:pt x="88479" y="240830"/>
                    <a:pt x="57851" y="228143"/>
                    <a:pt x="35269" y="205561"/>
                  </a:cubicBezTo>
                  <a:cubicBezTo>
                    <a:pt x="12687" y="182979"/>
                    <a:pt x="0" y="152351"/>
                    <a:pt x="0" y="120415"/>
                  </a:cubicBezTo>
                  <a:lnTo>
                    <a:pt x="0" y="120415"/>
                  </a:lnTo>
                  <a:cubicBezTo>
                    <a:pt x="0" y="88479"/>
                    <a:pt x="12687" y="57851"/>
                    <a:pt x="35269" y="35269"/>
                  </a:cubicBezTo>
                  <a:cubicBezTo>
                    <a:pt x="57851" y="12687"/>
                    <a:pt x="88479" y="0"/>
                    <a:pt x="120415" y="0"/>
                  </a:cubicBez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703674" cy="2884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>
                  <a:solidFill>
                    <a:srgbClr val="000000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automaton.py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873038" y="4808637"/>
            <a:ext cx="3529012" cy="914400"/>
            <a:chOff x="0" y="0"/>
            <a:chExt cx="929452" cy="24083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29452" cy="240830"/>
            </a:xfrm>
            <a:custGeom>
              <a:avLst/>
              <a:gdLst/>
              <a:ahLst/>
              <a:cxnLst/>
              <a:rect l="l" t="t" r="r" b="b"/>
              <a:pathLst>
                <a:path w="929452" h="240830">
                  <a:moveTo>
                    <a:pt x="111883" y="0"/>
                  </a:moveTo>
                  <a:lnTo>
                    <a:pt x="817569" y="0"/>
                  </a:lnTo>
                  <a:cubicBezTo>
                    <a:pt x="879360" y="0"/>
                    <a:pt x="929452" y="50092"/>
                    <a:pt x="929452" y="111883"/>
                  </a:cubicBezTo>
                  <a:lnTo>
                    <a:pt x="929452" y="128946"/>
                  </a:lnTo>
                  <a:cubicBezTo>
                    <a:pt x="929452" y="190738"/>
                    <a:pt x="879360" y="240830"/>
                    <a:pt x="817569" y="240830"/>
                  </a:cubicBezTo>
                  <a:lnTo>
                    <a:pt x="111883" y="240830"/>
                  </a:lnTo>
                  <a:cubicBezTo>
                    <a:pt x="50092" y="240830"/>
                    <a:pt x="0" y="190738"/>
                    <a:pt x="0" y="128946"/>
                  </a:cubicBezTo>
                  <a:lnTo>
                    <a:pt x="0" y="111883"/>
                  </a:lnTo>
                  <a:cubicBezTo>
                    <a:pt x="0" y="50092"/>
                    <a:pt x="50092" y="0"/>
                    <a:pt x="111883" y="0"/>
                  </a:cubicBez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929452" cy="2884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>
                  <a:solidFill>
                    <a:srgbClr val="000000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synthatic_analyzer.py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108781" y="6347668"/>
            <a:ext cx="3057525" cy="914400"/>
            <a:chOff x="0" y="0"/>
            <a:chExt cx="805274" cy="24083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05274" cy="240830"/>
            </a:xfrm>
            <a:custGeom>
              <a:avLst/>
              <a:gdLst/>
              <a:ahLst/>
              <a:cxnLst/>
              <a:rect l="l" t="t" r="r" b="b"/>
              <a:pathLst>
                <a:path w="805274" h="240830">
                  <a:moveTo>
                    <a:pt x="120415" y="0"/>
                  </a:moveTo>
                  <a:lnTo>
                    <a:pt x="684859" y="0"/>
                  </a:lnTo>
                  <a:cubicBezTo>
                    <a:pt x="751363" y="0"/>
                    <a:pt x="805274" y="53912"/>
                    <a:pt x="805274" y="120415"/>
                  </a:cubicBezTo>
                  <a:lnTo>
                    <a:pt x="805274" y="120415"/>
                  </a:lnTo>
                  <a:cubicBezTo>
                    <a:pt x="805274" y="152351"/>
                    <a:pt x="792588" y="182979"/>
                    <a:pt x="770005" y="205561"/>
                  </a:cubicBezTo>
                  <a:cubicBezTo>
                    <a:pt x="747423" y="228143"/>
                    <a:pt x="716795" y="240830"/>
                    <a:pt x="684859" y="240830"/>
                  </a:cubicBezTo>
                  <a:lnTo>
                    <a:pt x="120415" y="240830"/>
                  </a:lnTo>
                  <a:cubicBezTo>
                    <a:pt x="88479" y="240830"/>
                    <a:pt x="57851" y="228143"/>
                    <a:pt x="35269" y="205561"/>
                  </a:cubicBezTo>
                  <a:cubicBezTo>
                    <a:pt x="12687" y="182979"/>
                    <a:pt x="0" y="152351"/>
                    <a:pt x="0" y="120415"/>
                  </a:cubicBezTo>
                  <a:lnTo>
                    <a:pt x="0" y="120415"/>
                  </a:lnTo>
                  <a:cubicBezTo>
                    <a:pt x="0" y="88479"/>
                    <a:pt x="12687" y="57851"/>
                    <a:pt x="35269" y="35269"/>
                  </a:cubicBezTo>
                  <a:cubicBezTo>
                    <a:pt x="57851" y="12687"/>
                    <a:pt x="88479" y="0"/>
                    <a:pt x="120415" y="0"/>
                  </a:cubicBez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805274" cy="2884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>
                  <a:solidFill>
                    <a:srgbClr val="000000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automaton_gui.py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715375" y="6347668"/>
            <a:ext cx="3529012" cy="914400"/>
            <a:chOff x="0" y="0"/>
            <a:chExt cx="929452" cy="24083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29452" cy="240830"/>
            </a:xfrm>
            <a:custGeom>
              <a:avLst/>
              <a:gdLst/>
              <a:ahLst/>
              <a:cxnLst/>
              <a:rect l="l" t="t" r="r" b="b"/>
              <a:pathLst>
                <a:path w="929452" h="240830">
                  <a:moveTo>
                    <a:pt x="111883" y="0"/>
                  </a:moveTo>
                  <a:lnTo>
                    <a:pt x="817569" y="0"/>
                  </a:lnTo>
                  <a:cubicBezTo>
                    <a:pt x="879360" y="0"/>
                    <a:pt x="929452" y="50092"/>
                    <a:pt x="929452" y="111883"/>
                  </a:cubicBezTo>
                  <a:lnTo>
                    <a:pt x="929452" y="128946"/>
                  </a:lnTo>
                  <a:cubicBezTo>
                    <a:pt x="929452" y="190738"/>
                    <a:pt x="879360" y="240830"/>
                    <a:pt x="817569" y="240830"/>
                  </a:cubicBezTo>
                  <a:lnTo>
                    <a:pt x="111883" y="240830"/>
                  </a:lnTo>
                  <a:cubicBezTo>
                    <a:pt x="50092" y="240830"/>
                    <a:pt x="0" y="190738"/>
                    <a:pt x="0" y="128946"/>
                  </a:cubicBezTo>
                  <a:lnTo>
                    <a:pt x="0" y="111883"/>
                  </a:lnTo>
                  <a:cubicBezTo>
                    <a:pt x="0" y="50092"/>
                    <a:pt x="50092" y="0"/>
                    <a:pt x="111883" y="0"/>
                  </a:cubicBez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929452" cy="2884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>
                  <a:solidFill>
                    <a:srgbClr val="000000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visualize_automaton.py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410588" y="294000"/>
            <a:ext cx="8512127" cy="52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70"/>
              </a:lnSpc>
              <a:spcBef>
                <a:spcPct val="0"/>
              </a:spcBef>
            </a:pPr>
            <a:r>
              <a:rPr lang="en-US" sz="3500" b="1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ARQUITETURA DO SISTEMA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38999" y="1805781"/>
            <a:ext cx="7970265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O sistema desenvolvido é dividido em módulos com responsabilidades bem definidas: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38999" y="2824162"/>
            <a:ext cx="7010949" cy="7432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endParaRPr/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grammar.py: Define as categorias gramaticais e estruturas sintáticas válidas.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006DAC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automaton.py: Implementa a estrutura do autômato finito determinístico.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006DAC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syntactic_analyzer.py: Utiliza o autômato para realizar a análise sintática das frases.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006DAC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visualize_automaton.py: Gera imagens e representações gráficas do autômato.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006DAC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automaton_gui.py: Fornece uma interface gráfica interativa para o usuário testar frases.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006DAC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  <p:sp>
        <p:nvSpPr>
          <p:cNvPr id="33" name="AutoShape 33"/>
          <p:cNvSpPr/>
          <p:nvPr/>
        </p:nvSpPr>
        <p:spPr>
          <a:xfrm>
            <a:off x="11815762" y="3637062"/>
            <a:ext cx="151400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4" name="AutoShape 34"/>
          <p:cNvSpPr/>
          <p:nvPr/>
        </p:nvSpPr>
        <p:spPr>
          <a:xfrm flipH="1">
            <a:off x="12244388" y="6804868"/>
            <a:ext cx="86439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5" name="AutoShape 35"/>
          <p:cNvSpPr/>
          <p:nvPr/>
        </p:nvSpPr>
        <p:spPr>
          <a:xfrm>
            <a:off x="14637544" y="4094262"/>
            <a:ext cx="0" cy="71437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6" name="AutoShape 36"/>
          <p:cNvSpPr/>
          <p:nvPr/>
        </p:nvSpPr>
        <p:spPr>
          <a:xfrm>
            <a:off x="14637544" y="5723037"/>
            <a:ext cx="0" cy="62463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40" name="Group 2">
            <a:extLst>
              <a:ext uri="{FF2B5EF4-FFF2-40B4-BE49-F238E27FC236}">
                <a16:creationId xmlns:a16="http://schemas.microsoft.com/office/drawing/2014/main" id="{4BB848C2-AAEB-62D8-C545-C053EEC64FB2}"/>
              </a:ext>
            </a:extLst>
          </p:cNvPr>
          <p:cNvGrpSpPr/>
          <p:nvPr/>
        </p:nvGrpSpPr>
        <p:grpSpPr>
          <a:xfrm>
            <a:off x="15299271" y="9440761"/>
            <a:ext cx="1660777" cy="1650226"/>
            <a:chOff x="0" y="-47625"/>
            <a:chExt cx="437406" cy="434627"/>
          </a:xfrm>
        </p:grpSpPr>
        <p:sp>
          <p:nvSpPr>
            <p:cNvPr id="38" name="Freeform 3">
              <a:extLst>
                <a:ext uri="{FF2B5EF4-FFF2-40B4-BE49-F238E27FC236}">
                  <a16:creationId xmlns:a16="http://schemas.microsoft.com/office/drawing/2014/main" id="{59F2DFCF-24AA-E8E2-6950-8DA7B1347C6D}"/>
                </a:ext>
              </a:extLst>
            </p:cNvPr>
            <p:cNvSpPr/>
            <p:nvPr/>
          </p:nvSpPr>
          <p:spPr>
            <a:xfrm>
              <a:off x="0" y="0"/>
              <a:ext cx="437406" cy="387002"/>
            </a:xfrm>
            <a:custGeom>
              <a:avLst/>
              <a:gdLst/>
              <a:ahLst/>
              <a:cxnLst/>
              <a:rect l="l" t="t" r="r" b="b"/>
              <a:pathLst>
                <a:path w="437406" h="387002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id="39" name="TextBox 4">
              <a:extLst>
                <a:ext uri="{FF2B5EF4-FFF2-40B4-BE49-F238E27FC236}">
                  <a16:creationId xmlns:a16="http://schemas.microsoft.com/office/drawing/2014/main" id="{174A5116-3EFB-C482-7635-416A8D3F773B}"/>
                </a:ext>
              </a:extLst>
            </p:cNvPr>
            <p:cNvSpPr txBox="1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4" name="Group 5">
            <a:extLst>
              <a:ext uri="{FF2B5EF4-FFF2-40B4-BE49-F238E27FC236}">
                <a16:creationId xmlns:a16="http://schemas.microsoft.com/office/drawing/2014/main" id="{CE861E15-ADE2-4C7D-8926-A8003D0D6DB8}"/>
              </a:ext>
            </a:extLst>
          </p:cNvPr>
          <p:cNvGrpSpPr/>
          <p:nvPr/>
        </p:nvGrpSpPr>
        <p:grpSpPr>
          <a:xfrm>
            <a:off x="17044589" y="9440761"/>
            <a:ext cx="489701" cy="1650226"/>
            <a:chOff x="0" y="-47625"/>
            <a:chExt cx="128975" cy="434627"/>
          </a:xfrm>
        </p:grpSpPr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5126A5E1-CEF8-D286-E0E4-5F0C1551ED0A}"/>
                </a:ext>
              </a:extLst>
            </p:cNvPr>
            <p:cNvSpPr/>
            <p:nvPr/>
          </p:nvSpPr>
          <p:spPr>
            <a:xfrm>
              <a:off x="0" y="0"/>
              <a:ext cx="128975" cy="387002"/>
            </a:xfrm>
            <a:custGeom>
              <a:avLst/>
              <a:gdLst/>
              <a:ahLst/>
              <a:cxnLst/>
              <a:rect l="l" t="t" r="r" b="b"/>
              <a:pathLst>
                <a:path w="128975" h="387002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id="43" name="TextBox 7">
              <a:extLst>
                <a:ext uri="{FF2B5EF4-FFF2-40B4-BE49-F238E27FC236}">
                  <a16:creationId xmlns:a16="http://schemas.microsoft.com/office/drawing/2014/main" id="{799F8401-1547-0977-C141-17F9183E517E}"/>
                </a:ext>
              </a:extLst>
            </p:cNvPr>
            <p:cNvSpPr txBox="1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6" name="TextBox 19">
            <a:extLst>
              <a:ext uri="{FF2B5EF4-FFF2-40B4-BE49-F238E27FC236}">
                <a16:creationId xmlns:a16="http://schemas.microsoft.com/office/drawing/2014/main" id="{118C3386-FF83-9820-B1A1-FB28A53FF10E}"/>
              </a:ext>
            </a:extLst>
          </p:cNvPr>
          <p:cNvSpPr txBox="1"/>
          <p:nvPr/>
        </p:nvSpPr>
        <p:spPr>
          <a:xfrm>
            <a:off x="17147137" y="9796463"/>
            <a:ext cx="291747" cy="33554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-1206319" y="-440700"/>
            <a:ext cx="1660777" cy="1469400"/>
            <a:chOff x="0" y="0"/>
            <a:chExt cx="437406" cy="3870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7406" cy="387002"/>
            </a:xfrm>
            <a:custGeom>
              <a:avLst/>
              <a:gdLst/>
              <a:ahLst/>
              <a:cxnLst/>
              <a:rect l="l" t="t" r="r" b="b"/>
              <a:pathLst>
                <a:path w="437406" h="387002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38999" y="-440700"/>
            <a:ext cx="489701" cy="1469400"/>
            <a:chOff x="0" y="0"/>
            <a:chExt cx="128975" cy="38700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8975" cy="387002"/>
            </a:xfrm>
            <a:custGeom>
              <a:avLst/>
              <a:gdLst/>
              <a:ahLst/>
              <a:cxnLst/>
              <a:rect l="l" t="t" r="r" b="b"/>
              <a:pathLst>
                <a:path w="128975" h="387002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339685" y="1373287"/>
            <a:ext cx="3457575" cy="1171575"/>
            <a:chOff x="0" y="0"/>
            <a:chExt cx="910637" cy="30856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10637" cy="308563"/>
            </a:xfrm>
            <a:custGeom>
              <a:avLst/>
              <a:gdLst/>
              <a:ahLst/>
              <a:cxnLst/>
              <a:rect l="l" t="t" r="r" b="b"/>
              <a:pathLst>
                <a:path w="910637" h="308563">
                  <a:moveTo>
                    <a:pt x="114195" y="0"/>
                  </a:moveTo>
                  <a:lnTo>
                    <a:pt x="796442" y="0"/>
                  </a:lnTo>
                  <a:cubicBezTo>
                    <a:pt x="859510" y="0"/>
                    <a:pt x="910637" y="51127"/>
                    <a:pt x="910637" y="114195"/>
                  </a:cubicBezTo>
                  <a:lnTo>
                    <a:pt x="910637" y="194368"/>
                  </a:lnTo>
                  <a:cubicBezTo>
                    <a:pt x="910637" y="257436"/>
                    <a:pt x="859510" y="308563"/>
                    <a:pt x="796442" y="308563"/>
                  </a:cubicBezTo>
                  <a:lnTo>
                    <a:pt x="114195" y="308563"/>
                  </a:lnTo>
                  <a:cubicBezTo>
                    <a:pt x="51127" y="308563"/>
                    <a:pt x="0" y="257436"/>
                    <a:pt x="0" y="194368"/>
                  </a:cubicBezTo>
                  <a:lnTo>
                    <a:pt x="0" y="114195"/>
                  </a:lnTo>
                  <a:cubicBezTo>
                    <a:pt x="0" y="51127"/>
                    <a:pt x="51127" y="0"/>
                    <a:pt x="114195" y="0"/>
                  </a:cubicBezTo>
                  <a:close/>
                </a:path>
              </a:pathLst>
            </a:custGeom>
            <a:solidFill>
              <a:srgbClr val="FCFBFB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910637" cy="3657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Entrada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339685" y="2802037"/>
            <a:ext cx="3457575" cy="1171575"/>
            <a:chOff x="0" y="0"/>
            <a:chExt cx="910637" cy="30856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10637" cy="308563"/>
            </a:xfrm>
            <a:custGeom>
              <a:avLst/>
              <a:gdLst/>
              <a:ahLst/>
              <a:cxnLst/>
              <a:rect l="l" t="t" r="r" b="b"/>
              <a:pathLst>
                <a:path w="910637" h="308563">
                  <a:moveTo>
                    <a:pt x="114195" y="0"/>
                  </a:moveTo>
                  <a:lnTo>
                    <a:pt x="796442" y="0"/>
                  </a:lnTo>
                  <a:cubicBezTo>
                    <a:pt x="859510" y="0"/>
                    <a:pt x="910637" y="51127"/>
                    <a:pt x="910637" y="114195"/>
                  </a:cubicBezTo>
                  <a:lnTo>
                    <a:pt x="910637" y="194368"/>
                  </a:lnTo>
                  <a:cubicBezTo>
                    <a:pt x="910637" y="257436"/>
                    <a:pt x="859510" y="308563"/>
                    <a:pt x="796442" y="308563"/>
                  </a:cubicBezTo>
                  <a:lnTo>
                    <a:pt x="114195" y="308563"/>
                  </a:lnTo>
                  <a:cubicBezTo>
                    <a:pt x="51127" y="308563"/>
                    <a:pt x="0" y="257436"/>
                    <a:pt x="0" y="194368"/>
                  </a:cubicBezTo>
                  <a:lnTo>
                    <a:pt x="0" y="114195"/>
                  </a:lnTo>
                  <a:cubicBezTo>
                    <a:pt x="0" y="51127"/>
                    <a:pt x="51127" y="0"/>
                    <a:pt x="114195" y="0"/>
                  </a:cubicBezTo>
                  <a:close/>
                </a:path>
              </a:pathLst>
            </a:custGeom>
            <a:solidFill>
              <a:srgbClr val="FCFBFB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910637" cy="3657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Tokenização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339685" y="4271962"/>
            <a:ext cx="3457575" cy="1171575"/>
            <a:chOff x="0" y="0"/>
            <a:chExt cx="910637" cy="30856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10637" cy="308563"/>
            </a:xfrm>
            <a:custGeom>
              <a:avLst/>
              <a:gdLst/>
              <a:ahLst/>
              <a:cxnLst/>
              <a:rect l="l" t="t" r="r" b="b"/>
              <a:pathLst>
                <a:path w="910637" h="308563">
                  <a:moveTo>
                    <a:pt x="114195" y="0"/>
                  </a:moveTo>
                  <a:lnTo>
                    <a:pt x="796442" y="0"/>
                  </a:lnTo>
                  <a:cubicBezTo>
                    <a:pt x="859510" y="0"/>
                    <a:pt x="910637" y="51127"/>
                    <a:pt x="910637" y="114195"/>
                  </a:cubicBezTo>
                  <a:lnTo>
                    <a:pt x="910637" y="194368"/>
                  </a:lnTo>
                  <a:cubicBezTo>
                    <a:pt x="910637" y="257436"/>
                    <a:pt x="859510" y="308563"/>
                    <a:pt x="796442" y="308563"/>
                  </a:cubicBezTo>
                  <a:lnTo>
                    <a:pt x="114195" y="308563"/>
                  </a:lnTo>
                  <a:cubicBezTo>
                    <a:pt x="51127" y="308563"/>
                    <a:pt x="0" y="257436"/>
                    <a:pt x="0" y="194368"/>
                  </a:cubicBezTo>
                  <a:lnTo>
                    <a:pt x="0" y="114195"/>
                  </a:lnTo>
                  <a:cubicBezTo>
                    <a:pt x="0" y="51127"/>
                    <a:pt x="51127" y="0"/>
                    <a:pt x="114195" y="0"/>
                  </a:cubicBezTo>
                  <a:close/>
                </a:path>
              </a:pathLst>
            </a:custGeom>
            <a:solidFill>
              <a:srgbClr val="FCFBFB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910637" cy="3657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Mapeamento Sintático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339685" y="5738812"/>
            <a:ext cx="3457575" cy="1171575"/>
            <a:chOff x="0" y="0"/>
            <a:chExt cx="910637" cy="30856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910637" cy="308563"/>
            </a:xfrm>
            <a:custGeom>
              <a:avLst/>
              <a:gdLst/>
              <a:ahLst/>
              <a:cxnLst/>
              <a:rect l="l" t="t" r="r" b="b"/>
              <a:pathLst>
                <a:path w="910637" h="308563">
                  <a:moveTo>
                    <a:pt x="114195" y="0"/>
                  </a:moveTo>
                  <a:lnTo>
                    <a:pt x="796442" y="0"/>
                  </a:lnTo>
                  <a:cubicBezTo>
                    <a:pt x="859510" y="0"/>
                    <a:pt x="910637" y="51127"/>
                    <a:pt x="910637" y="114195"/>
                  </a:cubicBezTo>
                  <a:lnTo>
                    <a:pt x="910637" y="194368"/>
                  </a:lnTo>
                  <a:cubicBezTo>
                    <a:pt x="910637" y="257436"/>
                    <a:pt x="859510" y="308563"/>
                    <a:pt x="796442" y="308563"/>
                  </a:cubicBezTo>
                  <a:lnTo>
                    <a:pt x="114195" y="308563"/>
                  </a:lnTo>
                  <a:cubicBezTo>
                    <a:pt x="51127" y="308563"/>
                    <a:pt x="0" y="257436"/>
                    <a:pt x="0" y="194368"/>
                  </a:cubicBezTo>
                  <a:lnTo>
                    <a:pt x="0" y="114195"/>
                  </a:lnTo>
                  <a:cubicBezTo>
                    <a:pt x="0" y="51127"/>
                    <a:pt x="51127" y="0"/>
                    <a:pt x="114195" y="0"/>
                  </a:cubicBezTo>
                  <a:close/>
                </a:path>
              </a:pathLst>
            </a:custGeom>
            <a:solidFill>
              <a:srgbClr val="FCFBFB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910637" cy="3657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Autômato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339685" y="7205662"/>
            <a:ext cx="3457575" cy="1171575"/>
            <a:chOff x="0" y="0"/>
            <a:chExt cx="910637" cy="30856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10637" cy="308563"/>
            </a:xfrm>
            <a:custGeom>
              <a:avLst/>
              <a:gdLst/>
              <a:ahLst/>
              <a:cxnLst/>
              <a:rect l="l" t="t" r="r" b="b"/>
              <a:pathLst>
                <a:path w="910637" h="308563">
                  <a:moveTo>
                    <a:pt x="114195" y="0"/>
                  </a:moveTo>
                  <a:lnTo>
                    <a:pt x="796442" y="0"/>
                  </a:lnTo>
                  <a:cubicBezTo>
                    <a:pt x="859510" y="0"/>
                    <a:pt x="910637" y="51127"/>
                    <a:pt x="910637" y="114195"/>
                  </a:cubicBezTo>
                  <a:lnTo>
                    <a:pt x="910637" y="194368"/>
                  </a:lnTo>
                  <a:cubicBezTo>
                    <a:pt x="910637" y="257436"/>
                    <a:pt x="859510" y="308563"/>
                    <a:pt x="796442" y="308563"/>
                  </a:cubicBezTo>
                  <a:lnTo>
                    <a:pt x="114195" y="308563"/>
                  </a:lnTo>
                  <a:cubicBezTo>
                    <a:pt x="51127" y="308563"/>
                    <a:pt x="0" y="257436"/>
                    <a:pt x="0" y="194368"/>
                  </a:cubicBezTo>
                  <a:lnTo>
                    <a:pt x="0" y="114195"/>
                  </a:lnTo>
                  <a:cubicBezTo>
                    <a:pt x="0" y="51127"/>
                    <a:pt x="51127" y="0"/>
                    <a:pt x="114195" y="0"/>
                  </a:cubicBezTo>
                  <a:close/>
                </a:path>
              </a:pathLst>
            </a:custGeom>
            <a:solidFill>
              <a:srgbClr val="FCFBFB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910637" cy="3657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Validação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339685" y="8672512"/>
            <a:ext cx="3457575" cy="1171575"/>
            <a:chOff x="0" y="0"/>
            <a:chExt cx="910637" cy="30856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910637" cy="308563"/>
            </a:xfrm>
            <a:custGeom>
              <a:avLst/>
              <a:gdLst/>
              <a:ahLst/>
              <a:cxnLst/>
              <a:rect l="l" t="t" r="r" b="b"/>
              <a:pathLst>
                <a:path w="910637" h="308563">
                  <a:moveTo>
                    <a:pt x="114195" y="0"/>
                  </a:moveTo>
                  <a:lnTo>
                    <a:pt x="796442" y="0"/>
                  </a:lnTo>
                  <a:cubicBezTo>
                    <a:pt x="859510" y="0"/>
                    <a:pt x="910637" y="51127"/>
                    <a:pt x="910637" y="114195"/>
                  </a:cubicBezTo>
                  <a:lnTo>
                    <a:pt x="910637" y="194368"/>
                  </a:lnTo>
                  <a:cubicBezTo>
                    <a:pt x="910637" y="257436"/>
                    <a:pt x="859510" y="308563"/>
                    <a:pt x="796442" y="308563"/>
                  </a:cubicBezTo>
                  <a:lnTo>
                    <a:pt x="114195" y="308563"/>
                  </a:lnTo>
                  <a:cubicBezTo>
                    <a:pt x="51127" y="308563"/>
                    <a:pt x="0" y="257436"/>
                    <a:pt x="0" y="194368"/>
                  </a:cubicBezTo>
                  <a:lnTo>
                    <a:pt x="0" y="114195"/>
                  </a:lnTo>
                  <a:cubicBezTo>
                    <a:pt x="0" y="51127"/>
                    <a:pt x="51127" y="0"/>
                    <a:pt x="114195" y="0"/>
                  </a:cubicBezTo>
                  <a:close/>
                </a:path>
              </a:pathLst>
            </a:custGeom>
            <a:solidFill>
              <a:srgbClr val="FCFBFB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57150"/>
              <a:ext cx="910637" cy="3657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Saída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410588" y="294000"/>
            <a:ext cx="8512127" cy="52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70"/>
              </a:lnSpc>
              <a:spcBef>
                <a:spcPct val="0"/>
              </a:spcBef>
            </a:pPr>
            <a:r>
              <a:rPr lang="en-US" sz="3500" b="1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FLUXO DE PROCESSAMENTO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38999" y="2395537"/>
            <a:ext cx="7010949" cy="611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1. Entrada: frase em português;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006DAC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2. Tokenização: divisão em palavras e pontuações;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006DAC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3. Classificação gramatical dos tokens;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006DAC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4. Mapeamento sintático (sujeito, objeto, etc.);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006DAC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5. Processamento pelo autômato;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006DAC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6. Validação da estrutura;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006DAC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7. Saída: resultado da análise.</a:t>
            </a:r>
          </a:p>
        </p:txBody>
      </p:sp>
      <p:sp>
        <p:nvSpPr>
          <p:cNvPr id="35" name="AutoShape 35"/>
          <p:cNvSpPr/>
          <p:nvPr/>
        </p:nvSpPr>
        <p:spPr>
          <a:xfrm>
            <a:off x="12068473" y="2544862"/>
            <a:ext cx="0" cy="30311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6" name="AutoShape 36"/>
          <p:cNvSpPr/>
          <p:nvPr/>
        </p:nvSpPr>
        <p:spPr>
          <a:xfrm>
            <a:off x="12068473" y="3973612"/>
            <a:ext cx="0" cy="36978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7" name="AutoShape 37"/>
          <p:cNvSpPr/>
          <p:nvPr/>
        </p:nvSpPr>
        <p:spPr>
          <a:xfrm flipH="1">
            <a:off x="12068473" y="5478462"/>
            <a:ext cx="40184" cy="2603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8" name="AutoShape 38"/>
          <p:cNvSpPr/>
          <p:nvPr/>
        </p:nvSpPr>
        <p:spPr>
          <a:xfrm>
            <a:off x="12068473" y="6910388"/>
            <a:ext cx="103049" cy="35242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9" name="AutoShape 39"/>
          <p:cNvSpPr/>
          <p:nvPr/>
        </p:nvSpPr>
        <p:spPr>
          <a:xfrm>
            <a:off x="12068473" y="8377238"/>
            <a:ext cx="60186" cy="34290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43" name="Group 2">
            <a:extLst>
              <a:ext uri="{FF2B5EF4-FFF2-40B4-BE49-F238E27FC236}">
                <a16:creationId xmlns:a16="http://schemas.microsoft.com/office/drawing/2014/main" id="{70060782-CFAB-6C65-9F26-939076E17354}"/>
              </a:ext>
            </a:extLst>
          </p:cNvPr>
          <p:cNvGrpSpPr/>
          <p:nvPr/>
        </p:nvGrpSpPr>
        <p:grpSpPr>
          <a:xfrm>
            <a:off x="15299271" y="9440761"/>
            <a:ext cx="1660777" cy="1650226"/>
            <a:chOff x="0" y="-47625"/>
            <a:chExt cx="437406" cy="434627"/>
          </a:xfrm>
        </p:grpSpPr>
        <p:sp>
          <p:nvSpPr>
            <p:cNvPr id="41" name="Freeform 3">
              <a:extLst>
                <a:ext uri="{FF2B5EF4-FFF2-40B4-BE49-F238E27FC236}">
                  <a16:creationId xmlns:a16="http://schemas.microsoft.com/office/drawing/2014/main" id="{088C9707-7B57-05AF-C7A8-E3D29ED7D672}"/>
                </a:ext>
              </a:extLst>
            </p:cNvPr>
            <p:cNvSpPr/>
            <p:nvPr/>
          </p:nvSpPr>
          <p:spPr>
            <a:xfrm>
              <a:off x="0" y="0"/>
              <a:ext cx="437406" cy="387002"/>
            </a:xfrm>
            <a:custGeom>
              <a:avLst/>
              <a:gdLst/>
              <a:ahLst/>
              <a:cxnLst/>
              <a:rect l="l" t="t" r="r" b="b"/>
              <a:pathLst>
                <a:path w="437406" h="387002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id="42" name="TextBox 4">
              <a:extLst>
                <a:ext uri="{FF2B5EF4-FFF2-40B4-BE49-F238E27FC236}">
                  <a16:creationId xmlns:a16="http://schemas.microsoft.com/office/drawing/2014/main" id="{E5176DD1-D19C-CB4D-5DCC-AB67B90FD1D9}"/>
                </a:ext>
              </a:extLst>
            </p:cNvPr>
            <p:cNvSpPr txBox="1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7" name="Group 5">
            <a:extLst>
              <a:ext uri="{FF2B5EF4-FFF2-40B4-BE49-F238E27FC236}">
                <a16:creationId xmlns:a16="http://schemas.microsoft.com/office/drawing/2014/main" id="{45795A09-5737-A8DF-F961-969CDEA6C204}"/>
              </a:ext>
            </a:extLst>
          </p:cNvPr>
          <p:cNvGrpSpPr/>
          <p:nvPr/>
        </p:nvGrpSpPr>
        <p:grpSpPr>
          <a:xfrm>
            <a:off x="17044589" y="9440761"/>
            <a:ext cx="489701" cy="1650226"/>
            <a:chOff x="0" y="-47625"/>
            <a:chExt cx="128975" cy="434627"/>
          </a:xfrm>
        </p:grpSpPr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448E4A22-2D0F-4A1D-48A5-B993543B5FC5}"/>
                </a:ext>
              </a:extLst>
            </p:cNvPr>
            <p:cNvSpPr/>
            <p:nvPr/>
          </p:nvSpPr>
          <p:spPr>
            <a:xfrm>
              <a:off x="0" y="0"/>
              <a:ext cx="128975" cy="387002"/>
            </a:xfrm>
            <a:custGeom>
              <a:avLst/>
              <a:gdLst/>
              <a:ahLst/>
              <a:cxnLst/>
              <a:rect l="l" t="t" r="r" b="b"/>
              <a:pathLst>
                <a:path w="128975" h="387002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id="46" name="TextBox 7">
              <a:extLst>
                <a:ext uri="{FF2B5EF4-FFF2-40B4-BE49-F238E27FC236}">
                  <a16:creationId xmlns:a16="http://schemas.microsoft.com/office/drawing/2014/main" id="{B1BC3F4E-3721-25F7-69A1-D7F5128BBE9A}"/>
                </a:ext>
              </a:extLst>
            </p:cNvPr>
            <p:cNvSpPr txBox="1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9" name="TextBox 19">
            <a:extLst>
              <a:ext uri="{FF2B5EF4-FFF2-40B4-BE49-F238E27FC236}">
                <a16:creationId xmlns:a16="http://schemas.microsoft.com/office/drawing/2014/main" id="{5462E6EC-B618-6A77-4970-C7176CA5513C}"/>
              </a:ext>
            </a:extLst>
          </p:cNvPr>
          <p:cNvSpPr txBox="1"/>
          <p:nvPr/>
        </p:nvSpPr>
        <p:spPr>
          <a:xfrm>
            <a:off x="17147137" y="9796463"/>
            <a:ext cx="291748" cy="33554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-1206319" y="-440700"/>
            <a:ext cx="1660777" cy="1469400"/>
            <a:chOff x="0" y="0"/>
            <a:chExt cx="437406" cy="3870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7406" cy="387002"/>
            </a:xfrm>
            <a:custGeom>
              <a:avLst/>
              <a:gdLst/>
              <a:ahLst/>
              <a:cxnLst/>
              <a:rect l="l" t="t" r="r" b="b"/>
              <a:pathLst>
                <a:path w="437406" h="387002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38999" y="-440700"/>
            <a:ext cx="489701" cy="1469400"/>
            <a:chOff x="0" y="0"/>
            <a:chExt cx="128975" cy="3870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8975" cy="387002"/>
            </a:xfrm>
            <a:custGeom>
              <a:avLst/>
              <a:gdLst/>
              <a:ahLst/>
              <a:cxnLst/>
              <a:rect l="l" t="t" r="r" b="b"/>
              <a:pathLst>
                <a:path w="128975" h="387002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aphicFrame>
        <p:nvGraphicFramePr>
          <p:cNvPr id="11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098922"/>
              </p:ext>
            </p:extLst>
          </p:nvPr>
        </p:nvGraphicFramePr>
        <p:xfrm>
          <a:off x="9931201" y="-417"/>
          <a:ext cx="5165036" cy="10257754"/>
        </p:xfrm>
        <a:graphic>
          <a:graphicData uri="http://schemas.openxmlformats.org/drawingml/2006/table">
            <a:tbl>
              <a:tblPr/>
              <a:tblGrid>
                <a:gridCol w="13878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7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87854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Estado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C0D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Significado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C0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2393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q0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INÍCIO DA FRASE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2867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q1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DETERMINANTE DO SUJEITO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5580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q2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SUJEITO IDENTIFICADO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5580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q3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VERBO IDENTIFICADO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5580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q4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DETERMINANTE DO OBJETO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15580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q5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OBJETO OU ADVÉRBIO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15580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q6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PREPOSIÇÃO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15580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q7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DETERMINANTE DO OBJ. INDIRETO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15580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q8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OBJETO INDIRETO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915580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q9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Raleway Bold"/>
                          <a:ea typeface="Raleway Bold"/>
                          <a:cs typeface="Raleway Bold"/>
                          <a:sym typeface="Raleway Bold"/>
                        </a:rPr>
                        <a:t>FIM DA FRASE (PONTUAÇÃO)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2" name="TextBox 12"/>
          <p:cNvSpPr txBox="1"/>
          <p:nvPr/>
        </p:nvSpPr>
        <p:spPr>
          <a:xfrm>
            <a:off x="1410588" y="294000"/>
            <a:ext cx="6826202" cy="52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70"/>
              </a:lnSpc>
              <a:spcBef>
                <a:spcPct val="0"/>
              </a:spcBef>
            </a:pPr>
            <a:r>
              <a:rPr lang="en-US" sz="3500" b="1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NOSSO AUTÔMATO SINTÁTICO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38999" y="1547912"/>
            <a:ext cx="7010949" cy="655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Visão Geral: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006DAC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O autômato é implementado no método _build_automaton da classe SyntacticAnalyzer.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006DAC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Reconhece estruturas sintáticas básicas do português.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006DAC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Possui 10 estados (q0 a q9) que representam partes da frase.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006DAC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 frase só é aceita se atingir o estado final q9 com pontuação válida.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006DAC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  <p:grpSp>
        <p:nvGrpSpPr>
          <p:cNvPr id="26" name="Group 2">
            <a:extLst>
              <a:ext uri="{FF2B5EF4-FFF2-40B4-BE49-F238E27FC236}">
                <a16:creationId xmlns:a16="http://schemas.microsoft.com/office/drawing/2014/main" id="{09BCC46A-96A2-6B17-24B3-B3C618F0DF68}"/>
              </a:ext>
            </a:extLst>
          </p:cNvPr>
          <p:cNvGrpSpPr/>
          <p:nvPr/>
        </p:nvGrpSpPr>
        <p:grpSpPr>
          <a:xfrm>
            <a:off x="15299271" y="9440761"/>
            <a:ext cx="1660777" cy="1650226"/>
            <a:chOff x="0" y="-47625"/>
            <a:chExt cx="437406" cy="434627"/>
          </a:xfrm>
        </p:grpSpPr>
        <p:sp>
          <p:nvSpPr>
            <p:cNvPr id="24" name="Freeform 3">
              <a:extLst>
                <a:ext uri="{FF2B5EF4-FFF2-40B4-BE49-F238E27FC236}">
                  <a16:creationId xmlns:a16="http://schemas.microsoft.com/office/drawing/2014/main" id="{A247A91B-06C1-B710-40B7-407C9D616017}"/>
                </a:ext>
              </a:extLst>
            </p:cNvPr>
            <p:cNvSpPr/>
            <p:nvPr/>
          </p:nvSpPr>
          <p:spPr>
            <a:xfrm>
              <a:off x="0" y="0"/>
              <a:ext cx="437406" cy="387002"/>
            </a:xfrm>
            <a:custGeom>
              <a:avLst/>
              <a:gdLst/>
              <a:ahLst/>
              <a:cxnLst/>
              <a:rect l="l" t="t" r="r" b="b"/>
              <a:pathLst>
                <a:path w="437406" h="387002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96641FC8-7A08-07B7-52F8-4D69A78DC902}"/>
                </a:ext>
              </a:extLst>
            </p:cNvPr>
            <p:cNvSpPr txBox="1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5">
            <a:extLst>
              <a:ext uri="{FF2B5EF4-FFF2-40B4-BE49-F238E27FC236}">
                <a16:creationId xmlns:a16="http://schemas.microsoft.com/office/drawing/2014/main" id="{F9CEBB38-B60A-9FD6-DFBC-5DFD9E7868A3}"/>
              </a:ext>
            </a:extLst>
          </p:cNvPr>
          <p:cNvGrpSpPr/>
          <p:nvPr/>
        </p:nvGrpSpPr>
        <p:grpSpPr>
          <a:xfrm>
            <a:off x="17044589" y="9440761"/>
            <a:ext cx="489701" cy="1650226"/>
            <a:chOff x="0" y="-47625"/>
            <a:chExt cx="128975" cy="434627"/>
          </a:xfrm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CF13AAD1-BB86-B1CC-57B2-D37D8458E280}"/>
                </a:ext>
              </a:extLst>
            </p:cNvPr>
            <p:cNvSpPr/>
            <p:nvPr/>
          </p:nvSpPr>
          <p:spPr>
            <a:xfrm>
              <a:off x="0" y="0"/>
              <a:ext cx="128975" cy="387002"/>
            </a:xfrm>
            <a:custGeom>
              <a:avLst/>
              <a:gdLst/>
              <a:ahLst/>
              <a:cxnLst/>
              <a:rect l="l" t="t" r="r" b="b"/>
              <a:pathLst>
                <a:path w="128975" h="387002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id="29" name="TextBox 7">
              <a:extLst>
                <a:ext uri="{FF2B5EF4-FFF2-40B4-BE49-F238E27FC236}">
                  <a16:creationId xmlns:a16="http://schemas.microsoft.com/office/drawing/2014/main" id="{6585EC6E-5F2C-79F5-116E-0B3C669C0598}"/>
                </a:ext>
              </a:extLst>
            </p:cNvPr>
            <p:cNvSpPr txBox="1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19">
            <a:extLst>
              <a:ext uri="{FF2B5EF4-FFF2-40B4-BE49-F238E27FC236}">
                <a16:creationId xmlns:a16="http://schemas.microsoft.com/office/drawing/2014/main" id="{CE80B556-D9E3-587F-B2A8-3AD56EFA2071}"/>
              </a:ext>
            </a:extLst>
          </p:cNvPr>
          <p:cNvSpPr txBox="1"/>
          <p:nvPr/>
        </p:nvSpPr>
        <p:spPr>
          <a:xfrm>
            <a:off x="17147136" y="9796463"/>
            <a:ext cx="291748" cy="33554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-1206319" y="-440700"/>
            <a:ext cx="1660777" cy="1469400"/>
            <a:chOff x="0" y="0"/>
            <a:chExt cx="437406" cy="3870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7406" cy="387002"/>
            </a:xfrm>
            <a:custGeom>
              <a:avLst/>
              <a:gdLst/>
              <a:ahLst/>
              <a:cxnLst/>
              <a:rect l="l" t="t" r="r" b="b"/>
              <a:pathLst>
                <a:path w="437406" h="387002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38999" y="-440700"/>
            <a:ext cx="489701" cy="1469400"/>
            <a:chOff x="0" y="0"/>
            <a:chExt cx="128975" cy="3870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8975" cy="387002"/>
            </a:xfrm>
            <a:custGeom>
              <a:avLst/>
              <a:gdLst/>
              <a:ahLst/>
              <a:cxnLst/>
              <a:rect l="l" t="t" r="r" b="b"/>
              <a:pathLst>
                <a:path w="128975" h="387002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0" y="2788920"/>
            <a:ext cx="18288000" cy="4709160"/>
          </a:xfrm>
          <a:custGeom>
            <a:avLst/>
            <a:gdLst/>
            <a:ahLst/>
            <a:cxnLst/>
            <a:rect l="l" t="t" r="r" b="b"/>
            <a:pathLst>
              <a:path w="18288000" h="4709160">
                <a:moveTo>
                  <a:pt x="0" y="0"/>
                </a:moveTo>
                <a:lnTo>
                  <a:pt x="18288000" y="0"/>
                </a:lnTo>
                <a:lnTo>
                  <a:pt x="18288000" y="4709160"/>
                </a:lnTo>
                <a:lnTo>
                  <a:pt x="0" y="47091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410588" y="294000"/>
            <a:ext cx="10112327" cy="1057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0"/>
              </a:lnSpc>
            </a:pPr>
            <a:r>
              <a:rPr lang="en-US" sz="3500" b="1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ENTRADA: “EU LIGUEI AO DIRETOR ONTEM.”</a:t>
            </a:r>
          </a:p>
          <a:p>
            <a:pPr marL="0" lvl="0" indent="0" algn="l">
              <a:lnSpc>
                <a:spcPts val="4270"/>
              </a:lnSpc>
              <a:spcBef>
                <a:spcPct val="0"/>
              </a:spcBef>
            </a:pPr>
            <a:endParaRPr lang="en-US" sz="3500" b="1">
              <a:solidFill>
                <a:srgbClr val="006DAC"/>
              </a:solidFill>
              <a:latin typeface="Proxima Nova Heavy"/>
              <a:ea typeface="Proxima Nova Heavy"/>
              <a:cs typeface="Proxima Nova Heavy"/>
              <a:sym typeface="Proxima Nova Heavy"/>
            </a:endParaRPr>
          </a:p>
        </p:txBody>
      </p:sp>
      <p:grpSp>
        <p:nvGrpSpPr>
          <p:cNvPr id="21" name="Group 2">
            <a:extLst>
              <a:ext uri="{FF2B5EF4-FFF2-40B4-BE49-F238E27FC236}">
                <a16:creationId xmlns:a16="http://schemas.microsoft.com/office/drawing/2014/main" id="{F2032B7E-A689-026C-18E9-4D0D249B8B94}"/>
              </a:ext>
            </a:extLst>
          </p:cNvPr>
          <p:cNvGrpSpPr/>
          <p:nvPr/>
        </p:nvGrpSpPr>
        <p:grpSpPr>
          <a:xfrm>
            <a:off x="15299271" y="9440761"/>
            <a:ext cx="1660777" cy="1650226"/>
            <a:chOff x="0" y="-47625"/>
            <a:chExt cx="437406" cy="434627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1A8E66A1-AEC4-2EC5-0515-6302BDEE51F5}"/>
                </a:ext>
              </a:extLst>
            </p:cNvPr>
            <p:cNvSpPr/>
            <p:nvPr/>
          </p:nvSpPr>
          <p:spPr>
            <a:xfrm>
              <a:off x="0" y="0"/>
              <a:ext cx="437406" cy="387002"/>
            </a:xfrm>
            <a:custGeom>
              <a:avLst/>
              <a:gdLst/>
              <a:ahLst/>
              <a:cxnLst/>
              <a:rect l="l" t="t" r="r" b="b"/>
              <a:pathLst>
                <a:path w="437406" h="387002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E7D99CEF-0746-0D62-5C8F-2CBD86E823DC}"/>
                </a:ext>
              </a:extLst>
            </p:cNvPr>
            <p:cNvSpPr txBox="1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5">
            <a:extLst>
              <a:ext uri="{FF2B5EF4-FFF2-40B4-BE49-F238E27FC236}">
                <a16:creationId xmlns:a16="http://schemas.microsoft.com/office/drawing/2014/main" id="{F17E95A1-FCC6-FA5F-38B9-148992521A13}"/>
              </a:ext>
            </a:extLst>
          </p:cNvPr>
          <p:cNvGrpSpPr/>
          <p:nvPr/>
        </p:nvGrpSpPr>
        <p:grpSpPr>
          <a:xfrm>
            <a:off x="17044589" y="9440761"/>
            <a:ext cx="489701" cy="1650226"/>
            <a:chOff x="0" y="-47625"/>
            <a:chExt cx="128975" cy="434627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3DE0F2BB-BAB8-26DD-2E88-5863CAE95046}"/>
                </a:ext>
              </a:extLst>
            </p:cNvPr>
            <p:cNvSpPr/>
            <p:nvPr/>
          </p:nvSpPr>
          <p:spPr>
            <a:xfrm>
              <a:off x="0" y="0"/>
              <a:ext cx="128975" cy="387002"/>
            </a:xfrm>
            <a:custGeom>
              <a:avLst/>
              <a:gdLst/>
              <a:ahLst/>
              <a:cxnLst/>
              <a:rect l="l" t="t" r="r" b="b"/>
              <a:pathLst>
                <a:path w="128975" h="387002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id="24" name="TextBox 7">
              <a:extLst>
                <a:ext uri="{FF2B5EF4-FFF2-40B4-BE49-F238E27FC236}">
                  <a16:creationId xmlns:a16="http://schemas.microsoft.com/office/drawing/2014/main" id="{1E3CEFA3-49AA-BD2F-BC9F-3B56D90040C3}"/>
                </a:ext>
              </a:extLst>
            </p:cNvPr>
            <p:cNvSpPr txBox="1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19">
            <a:extLst>
              <a:ext uri="{FF2B5EF4-FFF2-40B4-BE49-F238E27FC236}">
                <a16:creationId xmlns:a16="http://schemas.microsoft.com/office/drawing/2014/main" id="{1C7E4409-9FD9-5A3C-A2DE-33C19CD81B8C}"/>
              </a:ext>
            </a:extLst>
          </p:cNvPr>
          <p:cNvSpPr txBox="1"/>
          <p:nvPr/>
        </p:nvSpPr>
        <p:spPr>
          <a:xfrm>
            <a:off x="17147137" y="9796463"/>
            <a:ext cx="291747" cy="33554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-1206319" y="-440700"/>
            <a:ext cx="1660777" cy="1469400"/>
            <a:chOff x="0" y="0"/>
            <a:chExt cx="437406" cy="3870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7406" cy="387002"/>
            </a:xfrm>
            <a:custGeom>
              <a:avLst/>
              <a:gdLst/>
              <a:ahLst/>
              <a:cxnLst/>
              <a:rect l="l" t="t" r="r" b="b"/>
              <a:pathLst>
                <a:path w="437406" h="387002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38999" y="-440700"/>
            <a:ext cx="489701" cy="1469400"/>
            <a:chOff x="0" y="0"/>
            <a:chExt cx="128975" cy="3870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8975" cy="387002"/>
            </a:xfrm>
            <a:custGeom>
              <a:avLst/>
              <a:gdLst/>
              <a:ahLst/>
              <a:cxnLst/>
              <a:rect l="l" t="t" r="r" b="b"/>
              <a:pathLst>
                <a:path w="128975" h="387002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943350" y="2123507"/>
            <a:ext cx="9543218" cy="7498080"/>
          </a:xfrm>
          <a:custGeom>
            <a:avLst/>
            <a:gdLst/>
            <a:ahLst/>
            <a:cxnLst/>
            <a:rect l="l" t="t" r="r" b="b"/>
            <a:pathLst>
              <a:path w="9543218" h="7498080">
                <a:moveTo>
                  <a:pt x="0" y="0"/>
                </a:moveTo>
                <a:lnTo>
                  <a:pt x="9543218" y="0"/>
                </a:lnTo>
                <a:lnTo>
                  <a:pt x="9543218" y="7498080"/>
                </a:lnTo>
                <a:lnTo>
                  <a:pt x="0" y="7498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05125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255592" y="1028700"/>
            <a:ext cx="4033847" cy="1038716"/>
          </a:xfrm>
          <a:custGeom>
            <a:avLst/>
            <a:gdLst/>
            <a:ahLst/>
            <a:cxnLst/>
            <a:rect l="l" t="t" r="r" b="b"/>
            <a:pathLst>
              <a:path w="4033847" h="1038716">
                <a:moveTo>
                  <a:pt x="0" y="0"/>
                </a:moveTo>
                <a:lnTo>
                  <a:pt x="4033847" y="0"/>
                </a:lnTo>
                <a:lnTo>
                  <a:pt x="4033847" y="1038716"/>
                </a:lnTo>
                <a:lnTo>
                  <a:pt x="0" y="10387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3255592" y="822955"/>
            <a:ext cx="1460533" cy="1392214"/>
            <a:chOff x="0" y="0"/>
            <a:chExt cx="384667" cy="36667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84667" cy="366674"/>
            </a:xfrm>
            <a:custGeom>
              <a:avLst/>
              <a:gdLst/>
              <a:ahLst/>
              <a:cxnLst/>
              <a:rect l="l" t="t" r="r" b="b"/>
              <a:pathLst>
                <a:path w="384667" h="366674">
                  <a:moveTo>
                    <a:pt x="183337" y="0"/>
                  </a:moveTo>
                  <a:lnTo>
                    <a:pt x="201330" y="0"/>
                  </a:lnTo>
                  <a:cubicBezTo>
                    <a:pt x="249954" y="0"/>
                    <a:pt x="296587" y="19316"/>
                    <a:pt x="330969" y="53698"/>
                  </a:cubicBezTo>
                  <a:cubicBezTo>
                    <a:pt x="365351" y="88080"/>
                    <a:pt x="384667" y="134713"/>
                    <a:pt x="384667" y="183337"/>
                  </a:cubicBezTo>
                  <a:lnTo>
                    <a:pt x="384667" y="183337"/>
                  </a:lnTo>
                  <a:cubicBezTo>
                    <a:pt x="384667" y="284591"/>
                    <a:pt x="302584" y="366674"/>
                    <a:pt x="201330" y="366674"/>
                  </a:cubicBezTo>
                  <a:lnTo>
                    <a:pt x="183337" y="366674"/>
                  </a:lnTo>
                  <a:cubicBezTo>
                    <a:pt x="134713" y="366674"/>
                    <a:pt x="88080" y="347358"/>
                    <a:pt x="53698" y="312976"/>
                  </a:cubicBezTo>
                  <a:cubicBezTo>
                    <a:pt x="19316" y="278593"/>
                    <a:pt x="0" y="231961"/>
                    <a:pt x="0" y="183337"/>
                  </a:cubicBezTo>
                  <a:lnTo>
                    <a:pt x="0" y="183337"/>
                  </a:lnTo>
                  <a:cubicBezTo>
                    <a:pt x="0" y="134713"/>
                    <a:pt x="19316" y="88080"/>
                    <a:pt x="53698" y="53698"/>
                  </a:cubicBezTo>
                  <a:cubicBezTo>
                    <a:pt x="88080" y="19316"/>
                    <a:pt x="134713" y="0"/>
                    <a:pt x="18333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CC0DF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384667" cy="4142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410588" y="294000"/>
            <a:ext cx="10112327" cy="1057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0"/>
              </a:lnSpc>
            </a:pPr>
            <a:r>
              <a:rPr lang="en-US" sz="3500" b="1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ENTRADA: “EU LIGUEI AO DIRETOR ONTEM.”</a:t>
            </a:r>
          </a:p>
          <a:p>
            <a:pPr marL="0" lvl="0" indent="0" algn="l">
              <a:lnSpc>
                <a:spcPts val="4270"/>
              </a:lnSpc>
              <a:spcBef>
                <a:spcPct val="0"/>
              </a:spcBef>
            </a:pPr>
            <a:endParaRPr lang="en-US" sz="3500" b="1">
              <a:solidFill>
                <a:srgbClr val="006DAC"/>
              </a:solidFill>
              <a:latin typeface="Proxima Nova Heavy"/>
              <a:ea typeface="Proxima Nova Heavy"/>
              <a:cs typeface="Proxima Nova Heavy"/>
              <a:sym typeface="Proxima Nova Heavy"/>
            </a:endParaRPr>
          </a:p>
        </p:txBody>
      </p:sp>
      <p:grpSp>
        <p:nvGrpSpPr>
          <p:cNvPr id="25" name="Group 2">
            <a:extLst>
              <a:ext uri="{FF2B5EF4-FFF2-40B4-BE49-F238E27FC236}">
                <a16:creationId xmlns:a16="http://schemas.microsoft.com/office/drawing/2014/main" id="{023BAB28-4540-9210-D4AA-E7A0B1B477AA}"/>
              </a:ext>
            </a:extLst>
          </p:cNvPr>
          <p:cNvGrpSpPr/>
          <p:nvPr/>
        </p:nvGrpSpPr>
        <p:grpSpPr>
          <a:xfrm>
            <a:off x="15299271" y="9440761"/>
            <a:ext cx="1660777" cy="1650226"/>
            <a:chOff x="0" y="-47625"/>
            <a:chExt cx="437406" cy="434627"/>
          </a:xfrm>
        </p:grpSpPr>
        <p:sp>
          <p:nvSpPr>
            <p:cNvPr id="23" name="Freeform 3">
              <a:extLst>
                <a:ext uri="{FF2B5EF4-FFF2-40B4-BE49-F238E27FC236}">
                  <a16:creationId xmlns:a16="http://schemas.microsoft.com/office/drawing/2014/main" id="{35475508-21A5-BE40-4D2A-F5DC029BD4C3}"/>
                </a:ext>
              </a:extLst>
            </p:cNvPr>
            <p:cNvSpPr/>
            <p:nvPr/>
          </p:nvSpPr>
          <p:spPr>
            <a:xfrm>
              <a:off x="0" y="0"/>
              <a:ext cx="437406" cy="387002"/>
            </a:xfrm>
            <a:custGeom>
              <a:avLst/>
              <a:gdLst/>
              <a:ahLst/>
              <a:cxnLst/>
              <a:rect l="l" t="t" r="r" b="b"/>
              <a:pathLst>
                <a:path w="437406" h="387002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id="24" name="TextBox 4">
              <a:extLst>
                <a:ext uri="{FF2B5EF4-FFF2-40B4-BE49-F238E27FC236}">
                  <a16:creationId xmlns:a16="http://schemas.microsoft.com/office/drawing/2014/main" id="{A539BFF7-F7B9-1F5C-A964-AD170E76FE32}"/>
                </a:ext>
              </a:extLst>
            </p:cNvPr>
            <p:cNvSpPr txBox="1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5">
            <a:extLst>
              <a:ext uri="{FF2B5EF4-FFF2-40B4-BE49-F238E27FC236}">
                <a16:creationId xmlns:a16="http://schemas.microsoft.com/office/drawing/2014/main" id="{C96CC308-89FF-31A8-3B54-2A8638C4EEB7}"/>
              </a:ext>
            </a:extLst>
          </p:cNvPr>
          <p:cNvGrpSpPr/>
          <p:nvPr/>
        </p:nvGrpSpPr>
        <p:grpSpPr>
          <a:xfrm>
            <a:off x="17044589" y="9440761"/>
            <a:ext cx="489701" cy="1650226"/>
            <a:chOff x="0" y="-47625"/>
            <a:chExt cx="128975" cy="434627"/>
          </a:xfrm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2D1F0F40-3E21-6713-C66D-4326DF696B62}"/>
                </a:ext>
              </a:extLst>
            </p:cNvPr>
            <p:cNvSpPr/>
            <p:nvPr/>
          </p:nvSpPr>
          <p:spPr>
            <a:xfrm>
              <a:off x="0" y="0"/>
              <a:ext cx="128975" cy="387002"/>
            </a:xfrm>
            <a:custGeom>
              <a:avLst/>
              <a:gdLst/>
              <a:ahLst/>
              <a:cxnLst/>
              <a:rect l="l" t="t" r="r" b="b"/>
              <a:pathLst>
                <a:path w="128975" h="387002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E1803530-3F99-780B-A01B-7E66437A8A1C}"/>
                </a:ext>
              </a:extLst>
            </p:cNvPr>
            <p:cNvSpPr txBox="1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TextBox 19">
            <a:extLst>
              <a:ext uri="{FF2B5EF4-FFF2-40B4-BE49-F238E27FC236}">
                <a16:creationId xmlns:a16="http://schemas.microsoft.com/office/drawing/2014/main" id="{2CB1618F-17F7-3B35-75BD-8DEB0D6247D1}"/>
              </a:ext>
            </a:extLst>
          </p:cNvPr>
          <p:cNvSpPr txBox="1"/>
          <p:nvPr/>
        </p:nvSpPr>
        <p:spPr>
          <a:xfrm>
            <a:off x="17147137" y="9796463"/>
            <a:ext cx="291747" cy="33554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-1206319" y="-440700"/>
            <a:ext cx="1660777" cy="1469400"/>
            <a:chOff x="0" y="0"/>
            <a:chExt cx="437406" cy="3870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7406" cy="387002"/>
            </a:xfrm>
            <a:custGeom>
              <a:avLst/>
              <a:gdLst/>
              <a:ahLst/>
              <a:cxnLst/>
              <a:rect l="l" t="t" r="r" b="b"/>
              <a:pathLst>
                <a:path w="437406" h="387002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38999" y="-440700"/>
            <a:ext cx="489701" cy="1469400"/>
            <a:chOff x="0" y="0"/>
            <a:chExt cx="128975" cy="3870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8975" cy="387002"/>
            </a:xfrm>
            <a:custGeom>
              <a:avLst/>
              <a:gdLst/>
              <a:ahLst/>
              <a:cxnLst/>
              <a:rect l="l" t="t" r="r" b="b"/>
              <a:pathLst>
                <a:path w="128975" h="387002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364706" y="2123507"/>
            <a:ext cx="10572750" cy="7477693"/>
          </a:xfrm>
          <a:custGeom>
            <a:avLst/>
            <a:gdLst/>
            <a:ahLst/>
            <a:cxnLst/>
            <a:rect l="l" t="t" r="r" b="b"/>
            <a:pathLst>
              <a:path w="10572750" h="7477693">
                <a:moveTo>
                  <a:pt x="0" y="0"/>
                </a:moveTo>
                <a:lnTo>
                  <a:pt x="10572750" y="0"/>
                </a:lnTo>
                <a:lnTo>
                  <a:pt x="10572750" y="7477693"/>
                </a:lnTo>
                <a:lnTo>
                  <a:pt x="0" y="74776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8716" r="-96697" b="-272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255592" y="1028700"/>
            <a:ext cx="4033847" cy="1038716"/>
          </a:xfrm>
          <a:custGeom>
            <a:avLst/>
            <a:gdLst/>
            <a:ahLst/>
            <a:cxnLst/>
            <a:rect l="l" t="t" r="r" b="b"/>
            <a:pathLst>
              <a:path w="4033847" h="1038716">
                <a:moveTo>
                  <a:pt x="0" y="0"/>
                </a:moveTo>
                <a:lnTo>
                  <a:pt x="4033847" y="0"/>
                </a:lnTo>
                <a:lnTo>
                  <a:pt x="4033847" y="1038716"/>
                </a:lnTo>
                <a:lnTo>
                  <a:pt x="0" y="10387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4318456" y="851951"/>
            <a:ext cx="1684326" cy="1392214"/>
            <a:chOff x="0" y="0"/>
            <a:chExt cx="443608" cy="36667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3608" cy="366674"/>
            </a:xfrm>
            <a:custGeom>
              <a:avLst/>
              <a:gdLst/>
              <a:ahLst/>
              <a:cxnLst/>
              <a:rect l="l" t="t" r="r" b="b"/>
              <a:pathLst>
                <a:path w="443608" h="366674">
                  <a:moveTo>
                    <a:pt x="183337" y="0"/>
                  </a:moveTo>
                  <a:lnTo>
                    <a:pt x="260272" y="0"/>
                  </a:lnTo>
                  <a:cubicBezTo>
                    <a:pt x="361526" y="0"/>
                    <a:pt x="443608" y="82083"/>
                    <a:pt x="443608" y="183337"/>
                  </a:cubicBezTo>
                  <a:lnTo>
                    <a:pt x="443608" y="183337"/>
                  </a:lnTo>
                  <a:cubicBezTo>
                    <a:pt x="443608" y="231961"/>
                    <a:pt x="424293" y="278593"/>
                    <a:pt x="389910" y="312976"/>
                  </a:cubicBezTo>
                  <a:cubicBezTo>
                    <a:pt x="355528" y="347358"/>
                    <a:pt x="308896" y="366674"/>
                    <a:pt x="260272" y="366674"/>
                  </a:cubicBezTo>
                  <a:lnTo>
                    <a:pt x="183337" y="366674"/>
                  </a:lnTo>
                  <a:cubicBezTo>
                    <a:pt x="134713" y="366674"/>
                    <a:pt x="88080" y="347358"/>
                    <a:pt x="53698" y="312976"/>
                  </a:cubicBezTo>
                  <a:cubicBezTo>
                    <a:pt x="19316" y="278593"/>
                    <a:pt x="0" y="231961"/>
                    <a:pt x="0" y="183337"/>
                  </a:cubicBezTo>
                  <a:lnTo>
                    <a:pt x="0" y="183337"/>
                  </a:lnTo>
                  <a:cubicBezTo>
                    <a:pt x="0" y="134713"/>
                    <a:pt x="19316" y="88080"/>
                    <a:pt x="53698" y="53698"/>
                  </a:cubicBezTo>
                  <a:cubicBezTo>
                    <a:pt x="88080" y="19316"/>
                    <a:pt x="134713" y="0"/>
                    <a:pt x="18333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CC0DF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443608" cy="4142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410588" y="294000"/>
            <a:ext cx="10112327" cy="1057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0"/>
              </a:lnSpc>
            </a:pPr>
            <a:r>
              <a:rPr lang="en-US" sz="3500" b="1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ENTRADA: “EU LIGUEI AO DIRETOR ONTEM.”</a:t>
            </a:r>
          </a:p>
          <a:p>
            <a:pPr marL="0" lvl="0" indent="0" algn="l">
              <a:lnSpc>
                <a:spcPts val="4270"/>
              </a:lnSpc>
              <a:spcBef>
                <a:spcPct val="0"/>
              </a:spcBef>
            </a:pPr>
            <a:endParaRPr lang="en-US" sz="3500" b="1">
              <a:solidFill>
                <a:srgbClr val="006DAC"/>
              </a:solidFill>
              <a:latin typeface="Proxima Nova Heavy"/>
              <a:ea typeface="Proxima Nova Heavy"/>
              <a:cs typeface="Proxima Nova Heavy"/>
              <a:sym typeface="Proxima Nova Heavy"/>
            </a:endParaRPr>
          </a:p>
        </p:txBody>
      </p:sp>
      <p:grpSp>
        <p:nvGrpSpPr>
          <p:cNvPr id="25" name="Group 2">
            <a:extLst>
              <a:ext uri="{FF2B5EF4-FFF2-40B4-BE49-F238E27FC236}">
                <a16:creationId xmlns:a16="http://schemas.microsoft.com/office/drawing/2014/main" id="{2D40E477-BF83-7A4B-F7FD-6E3B8946CB4B}"/>
              </a:ext>
            </a:extLst>
          </p:cNvPr>
          <p:cNvGrpSpPr/>
          <p:nvPr/>
        </p:nvGrpSpPr>
        <p:grpSpPr>
          <a:xfrm>
            <a:off x="15299271" y="9440761"/>
            <a:ext cx="1660777" cy="1650226"/>
            <a:chOff x="0" y="-47625"/>
            <a:chExt cx="437406" cy="434627"/>
          </a:xfrm>
        </p:grpSpPr>
        <p:sp>
          <p:nvSpPr>
            <p:cNvPr id="23" name="Freeform 3">
              <a:extLst>
                <a:ext uri="{FF2B5EF4-FFF2-40B4-BE49-F238E27FC236}">
                  <a16:creationId xmlns:a16="http://schemas.microsoft.com/office/drawing/2014/main" id="{16ED8AA6-4215-2E3A-1233-BC5B5054C2A9}"/>
                </a:ext>
              </a:extLst>
            </p:cNvPr>
            <p:cNvSpPr/>
            <p:nvPr/>
          </p:nvSpPr>
          <p:spPr>
            <a:xfrm>
              <a:off x="0" y="0"/>
              <a:ext cx="437406" cy="387002"/>
            </a:xfrm>
            <a:custGeom>
              <a:avLst/>
              <a:gdLst/>
              <a:ahLst/>
              <a:cxnLst/>
              <a:rect l="l" t="t" r="r" b="b"/>
              <a:pathLst>
                <a:path w="437406" h="387002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id="24" name="TextBox 4">
              <a:extLst>
                <a:ext uri="{FF2B5EF4-FFF2-40B4-BE49-F238E27FC236}">
                  <a16:creationId xmlns:a16="http://schemas.microsoft.com/office/drawing/2014/main" id="{2EEEC157-0365-6EEA-F39A-916951A4FB1C}"/>
                </a:ext>
              </a:extLst>
            </p:cNvPr>
            <p:cNvSpPr txBox="1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5">
            <a:extLst>
              <a:ext uri="{FF2B5EF4-FFF2-40B4-BE49-F238E27FC236}">
                <a16:creationId xmlns:a16="http://schemas.microsoft.com/office/drawing/2014/main" id="{C307A8CA-C537-F19A-EEFD-7C2F9F8CBEC9}"/>
              </a:ext>
            </a:extLst>
          </p:cNvPr>
          <p:cNvGrpSpPr/>
          <p:nvPr/>
        </p:nvGrpSpPr>
        <p:grpSpPr>
          <a:xfrm>
            <a:off x="17044589" y="9440761"/>
            <a:ext cx="489701" cy="1650226"/>
            <a:chOff x="0" y="-47625"/>
            <a:chExt cx="128975" cy="434627"/>
          </a:xfrm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0552F7BC-B5DF-1F4C-7CCC-C0B2C7CC5A3B}"/>
                </a:ext>
              </a:extLst>
            </p:cNvPr>
            <p:cNvSpPr/>
            <p:nvPr/>
          </p:nvSpPr>
          <p:spPr>
            <a:xfrm>
              <a:off x="0" y="0"/>
              <a:ext cx="128975" cy="387002"/>
            </a:xfrm>
            <a:custGeom>
              <a:avLst/>
              <a:gdLst/>
              <a:ahLst/>
              <a:cxnLst/>
              <a:rect l="l" t="t" r="r" b="b"/>
              <a:pathLst>
                <a:path w="128975" h="387002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1157B059-836B-84E9-E0B0-8BA1C22D4757}"/>
                </a:ext>
              </a:extLst>
            </p:cNvPr>
            <p:cNvSpPr txBox="1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TextBox 19">
            <a:extLst>
              <a:ext uri="{FF2B5EF4-FFF2-40B4-BE49-F238E27FC236}">
                <a16:creationId xmlns:a16="http://schemas.microsoft.com/office/drawing/2014/main" id="{39EA9163-4941-8327-0DFD-A28DBB46B366}"/>
              </a:ext>
            </a:extLst>
          </p:cNvPr>
          <p:cNvSpPr txBox="1"/>
          <p:nvPr/>
        </p:nvSpPr>
        <p:spPr>
          <a:xfrm>
            <a:off x="17147137" y="9796463"/>
            <a:ext cx="291747" cy="33554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-1206319" y="-440700"/>
            <a:ext cx="1660777" cy="1469400"/>
            <a:chOff x="0" y="0"/>
            <a:chExt cx="437406" cy="3870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7406" cy="387002"/>
            </a:xfrm>
            <a:custGeom>
              <a:avLst/>
              <a:gdLst/>
              <a:ahLst/>
              <a:cxnLst/>
              <a:rect l="l" t="t" r="r" b="b"/>
              <a:pathLst>
                <a:path w="437406" h="387002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38999" y="-440700"/>
            <a:ext cx="489701" cy="1469400"/>
            <a:chOff x="0" y="0"/>
            <a:chExt cx="128975" cy="3870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8975" cy="387002"/>
            </a:xfrm>
            <a:custGeom>
              <a:avLst/>
              <a:gdLst/>
              <a:ahLst/>
              <a:cxnLst/>
              <a:rect l="l" t="t" r="r" b="b"/>
              <a:pathLst>
                <a:path w="128975" h="387002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467874" y="3040188"/>
            <a:ext cx="11352251" cy="4206625"/>
          </a:xfrm>
          <a:custGeom>
            <a:avLst/>
            <a:gdLst/>
            <a:ahLst/>
            <a:cxnLst/>
            <a:rect l="l" t="t" r="r" b="b"/>
            <a:pathLst>
              <a:path w="11352251" h="4206625">
                <a:moveTo>
                  <a:pt x="0" y="0"/>
                </a:moveTo>
                <a:lnTo>
                  <a:pt x="11352252" y="0"/>
                </a:lnTo>
                <a:lnTo>
                  <a:pt x="11352252" y="4206624"/>
                </a:lnTo>
                <a:lnTo>
                  <a:pt x="0" y="4206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6502" t="-78244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255592" y="1028700"/>
            <a:ext cx="4033847" cy="1038716"/>
          </a:xfrm>
          <a:custGeom>
            <a:avLst/>
            <a:gdLst/>
            <a:ahLst/>
            <a:cxnLst/>
            <a:rect l="l" t="t" r="r" b="b"/>
            <a:pathLst>
              <a:path w="4033847" h="1038716">
                <a:moveTo>
                  <a:pt x="0" y="0"/>
                </a:moveTo>
                <a:lnTo>
                  <a:pt x="4033847" y="0"/>
                </a:lnTo>
                <a:lnTo>
                  <a:pt x="4033847" y="1038716"/>
                </a:lnTo>
                <a:lnTo>
                  <a:pt x="0" y="10387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5605113" y="851951"/>
            <a:ext cx="1684326" cy="1392214"/>
            <a:chOff x="0" y="0"/>
            <a:chExt cx="443608" cy="36667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3608" cy="366674"/>
            </a:xfrm>
            <a:custGeom>
              <a:avLst/>
              <a:gdLst/>
              <a:ahLst/>
              <a:cxnLst/>
              <a:rect l="l" t="t" r="r" b="b"/>
              <a:pathLst>
                <a:path w="443608" h="366674">
                  <a:moveTo>
                    <a:pt x="183337" y="0"/>
                  </a:moveTo>
                  <a:lnTo>
                    <a:pt x="260272" y="0"/>
                  </a:lnTo>
                  <a:cubicBezTo>
                    <a:pt x="361526" y="0"/>
                    <a:pt x="443608" y="82083"/>
                    <a:pt x="443608" y="183337"/>
                  </a:cubicBezTo>
                  <a:lnTo>
                    <a:pt x="443608" y="183337"/>
                  </a:lnTo>
                  <a:cubicBezTo>
                    <a:pt x="443608" y="231961"/>
                    <a:pt x="424293" y="278593"/>
                    <a:pt x="389910" y="312976"/>
                  </a:cubicBezTo>
                  <a:cubicBezTo>
                    <a:pt x="355528" y="347358"/>
                    <a:pt x="308896" y="366674"/>
                    <a:pt x="260272" y="366674"/>
                  </a:cubicBezTo>
                  <a:lnTo>
                    <a:pt x="183337" y="366674"/>
                  </a:lnTo>
                  <a:cubicBezTo>
                    <a:pt x="134713" y="366674"/>
                    <a:pt x="88080" y="347358"/>
                    <a:pt x="53698" y="312976"/>
                  </a:cubicBezTo>
                  <a:cubicBezTo>
                    <a:pt x="19316" y="278593"/>
                    <a:pt x="0" y="231961"/>
                    <a:pt x="0" y="183337"/>
                  </a:cubicBezTo>
                  <a:lnTo>
                    <a:pt x="0" y="183337"/>
                  </a:lnTo>
                  <a:cubicBezTo>
                    <a:pt x="0" y="134713"/>
                    <a:pt x="19316" y="88080"/>
                    <a:pt x="53698" y="53698"/>
                  </a:cubicBezTo>
                  <a:cubicBezTo>
                    <a:pt x="88080" y="19316"/>
                    <a:pt x="134713" y="0"/>
                    <a:pt x="18333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CC0DF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443608" cy="4142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410588" y="294000"/>
            <a:ext cx="10112327" cy="1057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0"/>
              </a:lnSpc>
            </a:pPr>
            <a:r>
              <a:rPr lang="en-US" sz="3500" b="1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ENTRADA: “EU LIGUEI AO DIRETOR ONTEM.”</a:t>
            </a:r>
          </a:p>
          <a:p>
            <a:pPr marL="0" lvl="0" indent="0" algn="l">
              <a:lnSpc>
                <a:spcPts val="4270"/>
              </a:lnSpc>
              <a:spcBef>
                <a:spcPct val="0"/>
              </a:spcBef>
            </a:pPr>
            <a:endParaRPr lang="en-US" sz="3500" b="1">
              <a:solidFill>
                <a:srgbClr val="006DAC"/>
              </a:solidFill>
              <a:latin typeface="Proxima Nova Heavy"/>
              <a:ea typeface="Proxima Nova Heavy"/>
              <a:cs typeface="Proxima Nova Heavy"/>
              <a:sym typeface="Proxima Nova Heavy"/>
            </a:endParaRPr>
          </a:p>
        </p:txBody>
      </p:sp>
      <p:grpSp>
        <p:nvGrpSpPr>
          <p:cNvPr id="25" name="Group 2">
            <a:extLst>
              <a:ext uri="{FF2B5EF4-FFF2-40B4-BE49-F238E27FC236}">
                <a16:creationId xmlns:a16="http://schemas.microsoft.com/office/drawing/2014/main" id="{991E7DF6-6203-4535-1D19-AEE98C57610F}"/>
              </a:ext>
            </a:extLst>
          </p:cNvPr>
          <p:cNvGrpSpPr/>
          <p:nvPr/>
        </p:nvGrpSpPr>
        <p:grpSpPr>
          <a:xfrm>
            <a:off x="15299271" y="9440761"/>
            <a:ext cx="1660777" cy="1650226"/>
            <a:chOff x="0" y="-47625"/>
            <a:chExt cx="437406" cy="434627"/>
          </a:xfrm>
        </p:grpSpPr>
        <p:sp>
          <p:nvSpPr>
            <p:cNvPr id="23" name="Freeform 3">
              <a:extLst>
                <a:ext uri="{FF2B5EF4-FFF2-40B4-BE49-F238E27FC236}">
                  <a16:creationId xmlns:a16="http://schemas.microsoft.com/office/drawing/2014/main" id="{9EB0A0CF-8A7B-272C-031A-BD1A6F776BDF}"/>
                </a:ext>
              </a:extLst>
            </p:cNvPr>
            <p:cNvSpPr/>
            <p:nvPr/>
          </p:nvSpPr>
          <p:spPr>
            <a:xfrm>
              <a:off x="0" y="0"/>
              <a:ext cx="437406" cy="387002"/>
            </a:xfrm>
            <a:custGeom>
              <a:avLst/>
              <a:gdLst/>
              <a:ahLst/>
              <a:cxnLst/>
              <a:rect l="l" t="t" r="r" b="b"/>
              <a:pathLst>
                <a:path w="437406" h="387002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id="24" name="TextBox 4">
              <a:extLst>
                <a:ext uri="{FF2B5EF4-FFF2-40B4-BE49-F238E27FC236}">
                  <a16:creationId xmlns:a16="http://schemas.microsoft.com/office/drawing/2014/main" id="{87E1893A-B5AD-2CF9-5378-68BEDB64C7AA}"/>
                </a:ext>
              </a:extLst>
            </p:cNvPr>
            <p:cNvSpPr txBox="1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5">
            <a:extLst>
              <a:ext uri="{FF2B5EF4-FFF2-40B4-BE49-F238E27FC236}">
                <a16:creationId xmlns:a16="http://schemas.microsoft.com/office/drawing/2014/main" id="{E67662C8-8E30-ECF1-B13B-BBE37103056C}"/>
              </a:ext>
            </a:extLst>
          </p:cNvPr>
          <p:cNvGrpSpPr/>
          <p:nvPr/>
        </p:nvGrpSpPr>
        <p:grpSpPr>
          <a:xfrm>
            <a:off x="17044589" y="9440761"/>
            <a:ext cx="489701" cy="1650226"/>
            <a:chOff x="0" y="-47625"/>
            <a:chExt cx="128975" cy="434627"/>
          </a:xfrm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BC2A42BC-B5FA-52BE-D858-489DE724FA7B}"/>
                </a:ext>
              </a:extLst>
            </p:cNvPr>
            <p:cNvSpPr/>
            <p:nvPr/>
          </p:nvSpPr>
          <p:spPr>
            <a:xfrm>
              <a:off x="0" y="0"/>
              <a:ext cx="128975" cy="387002"/>
            </a:xfrm>
            <a:custGeom>
              <a:avLst/>
              <a:gdLst/>
              <a:ahLst/>
              <a:cxnLst/>
              <a:rect l="l" t="t" r="r" b="b"/>
              <a:pathLst>
                <a:path w="128975" h="387002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5A1C1768-0F4A-16FE-A134-036E54777688}"/>
                </a:ext>
              </a:extLst>
            </p:cNvPr>
            <p:cNvSpPr txBox="1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TextBox 19">
            <a:extLst>
              <a:ext uri="{FF2B5EF4-FFF2-40B4-BE49-F238E27FC236}">
                <a16:creationId xmlns:a16="http://schemas.microsoft.com/office/drawing/2014/main" id="{58087399-9600-8FF1-195A-FD6BEFB5E5B0}"/>
              </a:ext>
            </a:extLst>
          </p:cNvPr>
          <p:cNvSpPr txBox="1"/>
          <p:nvPr/>
        </p:nvSpPr>
        <p:spPr>
          <a:xfrm>
            <a:off x="17147137" y="9796463"/>
            <a:ext cx="291747" cy="33554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509" y="2030412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041184" y="1292864"/>
            <a:ext cx="6157536" cy="1002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930"/>
              </a:lnSpc>
            </a:pPr>
            <a:r>
              <a:rPr lang="en-US" sz="6500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SUMÁRIO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639330" y="2518093"/>
            <a:ext cx="6201966" cy="7101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Introdução - 3</a:t>
            </a:r>
          </a:p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Objetivos - 4</a:t>
            </a:r>
          </a:p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O que são Autômatos? - 5</a:t>
            </a:r>
          </a:p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Importância dos Autômatos - 6</a:t>
            </a:r>
          </a:p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Definição Formal do AFD - 7</a:t>
            </a:r>
          </a:p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Funcionamento do AFD - 8</a:t>
            </a:r>
          </a:p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Propriedades dos AFDs - 9</a:t>
            </a:r>
          </a:p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Limitações dos AFDs - 10</a:t>
            </a:r>
          </a:p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Contextualização com nosso Analisador - 11</a:t>
            </a:r>
          </a:p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Análise Sintática - 12</a:t>
            </a:r>
          </a:p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Arquitetura do Sistema - 13</a:t>
            </a:r>
          </a:p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Fluxo de Processamento - 14</a:t>
            </a:r>
          </a:p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Nosso Autômato Sintático - 15</a:t>
            </a:r>
          </a:p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Visualização do Funcionamento - 21</a:t>
            </a:r>
          </a:p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Referências - 22</a:t>
            </a:r>
          </a:p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Agradecimentos - 23</a:t>
            </a:r>
          </a:p>
          <a:p>
            <a:pPr algn="l">
              <a:lnSpc>
                <a:spcPts val="3360"/>
              </a:lnSpc>
            </a:pPr>
            <a:endParaRPr lang="en-US" sz="2400" b="1">
              <a:solidFill>
                <a:srgbClr val="006DAC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5295866" y="-734700"/>
            <a:ext cx="1660777" cy="1469400"/>
            <a:chOff x="0" y="0"/>
            <a:chExt cx="437406" cy="3870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7406" cy="387002"/>
            </a:xfrm>
            <a:custGeom>
              <a:avLst/>
              <a:gdLst/>
              <a:ahLst/>
              <a:cxnLst/>
              <a:rect l="l" t="t" r="r" b="b"/>
              <a:pathLst>
                <a:path w="437406" h="387002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299271" y="9621587"/>
            <a:ext cx="1660777" cy="1469400"/>
            <a:chOff x="0" y="0"/>
            <a:chExt cx="437406" cy="3870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7406" cy="387002"/>
            </a:xfrm>
            <a:custGeom>
              <a:avLst/>
              <a:gdLst/>
              <a:ahLst/>
              <a:cxnLst/>
              <a:rect l="l" t="t" r="r" b="b"/>
              <a:pathLst>
                <a:path w="437406" h="387002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041184" y="-734700"/>
            <a:ext cx="489701" cy="1469400"/>
            <a:chOff x="0" y="0"/>
            <a:chExt cx="128975" cy="38700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8975" cy="387002"/>
            </a:xfrm>
            <a:custGeom>
              <a:avLst/>
              <a:gdLst/>
              <a:ahLst/>
              <a:cxnLst/>
              <a:rect l="l" t="t" r="r" b="b"/>
              <a:pathLst>
                <a:path w="128975" h="387002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044589" y="9621587"/>
            <a:ext cx="489701" cy="1469400"/>
            <a:chOff x="0" y="0"/>
            <a:chExt cx="128975" cy="38700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8975" cy="387002"/>
            </a:xfrm>
            <a:custGeom>
              <a:avLst/>
              <a:gdLst/>
              <a:ahLst/>
              <a:cxnLst/>
              <a:rect l="l" t="t" r="r" b="b"/>
              <a:pathLst>
                <a:path w="128975" h="387002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216811" y="9796463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-1206319" y="-440700"/>
            <a:ext cx="1660777" cy="1469400"/>
            <a:chOff x="0" y="0"/>
            <a:chExt cx="437406" cy="3870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7406" cy="387002"/>
            </a:xfrm>
            <a:custGeom>
              <a:avLst/>
              <a:gdLst/>
              <a:ahLst/>
              <a:cxnLst/>
              <a:rect l="l" t="t" r="r" b="b"/>
              <a:pathLst>
                <a:path w="437406" h="387002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38999" y="-440700"/>
            <a:ext cx="489701" cy="1469400"/>
            <a:chOff x="0" y="0"/>
            <a:chExt cx="128975" cy="3870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8975" cy="387002"/>
            </a:xfrm>
            <a:custGeom>
              <a:avLst/>
              <a:gdLst/>
              <a:ahLst/>
              <a:cxnLst/>
              <a:rect l="l" t="t" r="r" b="b"/>
              <a:pathLst>
                <a:path w="128975" h="387002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410588" y="294000"/>
            <a:ext cx="10112327" cy="1057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0"/>
              </a:lnSpc>
            </a:pPr>
            <a:r>
              <a:rPr lang="en-US" sz="3500" b="1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ENTRADA: “EU LIGUEI AO DIRETOR ONTEM.”</a:t>
            </a:r>
          </a:p>
          <a:p>
            <a:pPr marL="0" lvl="0" indent="0" algn="l">
              <a:lnSpc>
                <a:spcPts val="4270"/>
              </a:lnSpc>
              <a:spcBef>
                <a:spcPct val="0"/>
              </a:spcBef>
            </a:pPr>
            <a:endParaRPr lang="en-US" sz="3500" b="1">
              <a:solidFill>
                <a:srgbClr val="006DAC"/>
              </a:solidFill>
              <a:latin typeface="Proxima Nova Heavy"/>
              <a:ea typeface="Proxima Nova Heavy"/>
              <a:cs typeface="Proxima Nova Heavy"/>
              <a:sym typeface="Proxima Nova Heavy"/>
            </a:endParaRPr>
          </a:p>
        </p:txBody>
      </p:sp>
      <p:pic>
        <p:nvPicPr>
          <p:cNvPr id="15" name="simplescreenrecorder-2025-06-09_10.57.06">
            <a:hlinkClick r:id="" action="ppaction://media"/>
            <a:extLst>
              <a:ext uri="{FF2B5EF4-FFF2-40B4-BE49-F238E27FC236}">
                <a16:creationId xmlns:a16="http://schemas.microsoft.com/office/drawing/2014/main" id="{B9F97574-195F-59A7-DA5A-6A3D584A2A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21075" y="1028700"/>
            <a:ext cx="11245850" cy="8229600"/>
          </a:xfrm>
          <a:prstGeom prst="rect">
            <a:avLst/>
          </a:prstGeom>
        </p:spPr>
      </p:pic>
      <p:grpSp>
        <p:nvGrpSpPr>
          <p:cNvPr id="23" name="Group 2">
            <a:extLst>
              <a:ext uri="{FF2B5EF4-FFF2-40B4-BE49-F238E27FC236}">
                <a16:creationId xmlns:a16="http://schemas.microsoft.com/office/drawing/2014/main" id="{7C5414B4-6D0F-3517-576F-8C3791788AE0}"/>
              </a:ext>
            </a:extLst>
          </p:cNvPr>
          <p:cNvGrpSpPr/>
          <p:nvPr/>
        </p:nvGrpSpPr>
        <p:grpSpPr>
          <a:xfrm>
            <a:off x="15299271" y="9440761"/>
            <a:ext cx="1660777" cy="1650226"/>
            <a:chOff x="0" y="-47625"/>
            <a:chExt cx="437406" cy="434627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A0BB29F3-DF17-2A00-AC34-7597A3C7B1C7}"/>
                </a:ext>
              </a:extLst>
            </p:cNvPr>
            <p:cNvSpPr/>
            <p:nvPr/>
          </p:nvSpPr>
          <p:spPr>
            <a:xfrm>
              <a:off x="0" y="0"/>
              <a:ext cx="437406" cy="387002"/>
            </a:xfrm>
            <a:custGeom>
              <a:avLst/>
              <a:gdLst/>
              <a:ahLst/>
              <a:cxnLst/>
              <a:rect l="l" t="t" r="r" b="b"/>
              <a:pathLst>
                <a:path w="437406" h="387002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63EAE228-CB4D-728E-6EBA-D1C25FE37E72}"/>
                </a:ext>
              </a:extLst>
            </p:cNvPr>
            <p:cNvSpPr txBox="1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5">
            <a:extLst>
              <a:ext uri="{FF2B5EF4-FFF2-40B4-BE49-F238E27FC236}">
                <a16:creationId xmlns:a16="http://schemas.microsoft.com/office/drawing/2014/main" id="{484FD056-0DE0-4906-34DC-C08347045E01}"/>
              </a:ext>
            </a:extLst>
          </p:cNvPr>
          <p:cNvGrpSpPr/>
          <p:nvPr/>
        </p:nvGrpSpPr>
        <p:grpSpPr>
          <a:xfrm>
            <a:off x="17044589" y="9440761"/>
            <a:ext cx="489701" cy="1650226"/>
            <a:chOff x="0" y="-47625"/>
            <a:chExt cx="128975" cy="434627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41D93385-E506-D4D8-0394-70F007582682}"/>
                </a:ext>
              </a:extLst>
            </p:cNvPr>
            <p:cNvSpPr/>
            <p:nvPr/>
          </p:nvSpPr>
          <p:spPr>
            <a:xfrm>
              <a:off x="0" y="0"/>
              <a:ext cx="128975" cy="387002"/>
            </a:xfrm>
            <a:custGeom>
              <a:avLst/>
              <a:gdLst/>
              <a:ahLst/>
              <a:cxnLst/>
              <a:rect l="l" t="t" r="r" b="b"/>
              <a:pathLst>
                <a:path w="128975" h="387002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id="26" name="TextBox 7">
              <a:extLst>
                <a:ext uri="{FF2B5EF4-FFF2-40B4-BE49-F238E27FC236}">
                  <a16:creationId xmlns:a16="http://schemas.microsoft.com/office/drawing/2014/main" id="{DA3218B8-6280-F4DC-039F-812A5B9CBD50}"/>
                </a:ext>
              </a:extLst>
            </p:cNvPr>
            <p:cNvSpPr txBox="1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TextBox 19">
            <a:extLst>
              <a:ext uri="{FF2B5EF4-FFF2-40B4-BE49-F238E27FC236}">
                <a16:creationId xmlns:a16="http://schemas.microsoft.com/office/drawing/2014/main" id="{094D9FCE-74AB-0FA6-47EB-BFF3101F2CD6}"/>
              </a:ext>
            </a:extLst>
          </p:cNvPr>
          <p:cNvSpPr txBox="1"/>
          <p:nvPr/>
        </p:nvSpPr>
        <p:spPr>
          <a:xfrm>
            <a:off x="17147137" y="9796463"/>
            <a:ext cx="291747" cy="33554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6319" y="-440700"/>
            <a:ext cx="1660777" cy="1469400"/>
            <a:chOff x="0" y="0"/>
            <a:chExt cx="437406" cy="3870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7406" cy="387002"/>
            </a:xfrm>
            <a:custGeom>
              <a:avLst/>
              <a:gdLst/>
              <a:ahLst/>
              <a:cxnLst/>
              <a:rect l="l" t="t" r="r" b="b"/>
              <a:pathLst>
                <a:path w="437406" h="387002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38999" y="-440700"/>
            <a:ext cx="489701" cy="1469400"/>
            <a:chOff x="0" y="0"/>
            <a:chExt cx="128975" cy="3870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8975" cy="387002"/>
            </a:xfrm>
            <a:custGeom>
              <a:avLst/>
              <a:gdLst/>
              <a:ahLst/>
              <a:cxnLst/>
              <a:rect l="l" t="t" r="r" b="b"/>
              <a:pathLst>
                <a:path w="128975" h="387002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6281537" y="1965021"/>
            <a:ext cx="5482876" cy="6356958"/>
          </a:xfrm>
          <a:custGeom>
            <a:avLst/>
            <a:gdLst/>
            <a:ahLst/>
            <a:cxnLst/>
            <a:rect l="l" t="t" r="r" b="b"/>
            <a:pathLst>
              <a:path w="5482876" h="6356958">
                <a:moveTo>
                  <a:pt x="0" y="0"/>
                </a:moveTo>
                <a:lnTo>
                  <a:pt x="5482876" y="0"/>
                </a:lnTo>
                <a:lnTo>
                  <a:pt x="5482876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476031" y="284475"/>
            <a:ext cx="11060883" cy="129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44"/>
              </a:lnSpc>
            </a:pPr>
            <a:r>
              <a:rPr lang="en-US" sz="4216" b="1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VISUALIZAÇÃO NO IPYNB</a:t>
            </a:r>
          </a:p>
          <a:p>
            <a:pPr marL="0" lvl="0" indent="0" algn="l">
              <a:lnSpc>
                <a:spcPts val="5144"/>
              </a:lnSpc>
              <a:spcBef>
                <a:spcPct val="0"/>
              </a:spcBef>
            </a:pPr>
            <a:endParaRPr lang="en-US" sz="4216" b="1">
              <a:solidFill>
                <a:srgbClr val="006DAC"/>
              </a:solidFill>
              <a:latin typeface="Proxima Nova Heavy"/>
              <a:ea typeface="Proxima Nova Heavy"/>
              <a:cs typeface="Proxima Nova Heavy"/>
              <a:sym typeface="Proxima Nova Heavy"/>
            </a:endParaRPr>
          </a:p>
        </p:txBody>
      </p:sp>
      <p:grpSp>
        <p:nvGrpSpPr>
          <p:cNvPr id="20" name="Group 2">
            <a:extLst>
              <a:ext uri="{FF2B5EF4-FFF2-40B4-BE49-F238E27FC236}">
                <a16:creationId xmlns:a16="http://schemas.microsoft.com/office/drawing/2014/main" id="{703117A4-9BD2-4D3F-A0FA-8CE4248B6589}"/>
              </a:ext>
            </a:extLst>
          </p:cNvPr>
          <p:cNvGrpSpPr/>
          <p:nvPr/>
        </p:nvGrpSpPr>
        <p:grpSpPr>
          <a:xfrm>
            <a:off x="15299271" y="9440761"/>
            <a:ext cx="1660777" cy="1650226"/>
            <a:chOff x="0" y="-47625"/>
            <a:chExt cx="437406" cy="434627"/>
          </a:xfrm>
        </p:grpSpPr>
        <p:sp>
          <p:nvSpPr>
            <p:cNvPr id="18" name="Freeform 3">
              <a:extLst>
                <a:ext uri="{FF2B5EF4-FFF2-40B4-BE49-F238E27FC236}">
                  <a16:creationId xmlns:a16="http://schemas.microsoft.com/office/drawing/2014/main" id="{8854156B-D6AC-C847-1412-22FF4BABA791}"/>
                </a:ext>
              </a:extLst>
            </p:cNvPr>
            <p:cNvSpPr/>
            <p:nvPr/>
          </p:nvSpPr>
          <p:spPr>
            <a:xfrm>
              <a:off x="0" y="0"/>
              <a:ext cx="437406" cy="387002"/>
            </a:xfrm>
            <a:custGeom>
              <a:avLst/>
              <a:gdLst/>
              <a:ahLst/>
              <a:cxnLst/>
              <a:rect l="l" t="t" r="r" b="b"/>
              <a:pathLst>
                <a:path w="437406" h="387002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id="19" name="TextBox 4">
              <a:extLst>
                <a:ext uri="{FF2B5EF4-FFF2-40B4-BE49-F238E27FC236}">
                  <a16:creationId xmlns:a16="http://schemas.microsoft.com/office/drawing/2014/main" id="{BFDB8C3F-0335-B648-E02B-2FDE127529AE}"/>
                </a:ext>
              </a:extLst>
            </p:cNvPr>
            <p:cNvSpPr txBox="1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5">
            <a:extLst>
              <a:ext uri="{FF2B5EF4-FFF2-40B4-BE49-F238E27FC236}">
                <a16:creationId xmlns:a16="http://schemas.microsoft.com/office/drawing/2014/main" id="{513D3A4D-97FA-1D4A-8721-BF57A33C75C1}"/>
              </a:ext>
            </a:extLst>
          </p:cNvPr>
          <p:cNvGrpSpPr/>
          <p:nvPr/>
        </p:nvGrpSpPr>
        <p:grpSpPr>
          <a:xfrm>
            <a:off x="17044589" y="9440761"/>
            <a:ext cx="489701" cy="1650226"/>
            <a:chOff x="0" y="-47625"/>
            <a:chExt cx="128975" cy="434627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ADED9C91-CFB2-F5A4-6AD8-EDB640F0397F}"/>
                </a:ext>
              </a:extLst>
            </p:cNvPr>
            <p:cNvSpPr/>
            <p:nvPr/>
          </p:nvSpPr>
          <p:spPr>
            <a:xfrm>
              <a:off x="0" y="0"/>
              <a:ext cx="128975" cy="387002"/>
            </a:xfrm>
            <a:custGeom>
              <a:avLst/>
              <a:gdLst/>
              <a:ahLst/>
              <a:cxnLst/>
              <a:rect l="l" t="t" r="r" b="b"/>
              <a:pathLst>
                <a:path w="128975" h="387002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id="23" name="TextBox 7">
              <a:extLst>
                <a:ext uri="{FF2B5EF4-FFF2-40B4-BE49-F238E27FC236}">
                  <a16:creationId xmlns:a16="http://schemas.microsoft.com/office/drawing/2014/main" id="{F9AA532C-3D05-8B08-6461-F72A7A0DDB7C}"/>
                </a:ext>
              </a:extLst>
            </p:cNvPr>
            <p:cNvSpPr txBox="1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19">
            <a:extLst>
              <a:ext uri="{FF2B5EF4-FFF2-40B4-BE49-F238E27FC236}">
                <a16:creationId xmlns:a16="http://schemas.microsoft.com/office/drawing/2014/main" id="{03A4E58C-E190-A89A-6A21-1A894976B959}"/>
              </a:ext>
            </a:extLst>
          </p:cNvPr>
          <p:cNvSpPr txBox="1"/>
          <p:nvPr/>
        </p:nvSpPr>
        <p:spPr>
          <a:xfrm>
            <a:off x="17147137" y="9796463"/>
            <a:ext cx="291747" cy="33554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11750" y="-2289187"/>
            <a:ext cx="6062923" cy="6038007"/>
          </a:xfrm>
          <a:custGeom>
            <a:avLst/>
            <a:gdLst/>
            <a:ahLst/>
            <a:cxnLst/>
            <a:rect l="l" t="t" r="r" b="b"/>
            <a:pathLst>
              <a:path w="6062923" h="6038007">
                <a:moveTo>
                  <a:pt x="0" y="0"/>
                </a:moveTo>
                <a:lnTo>
                  <a:pt x="6062923" y="0"/>
                </a:lnTo>
                <a:lnTo>
                  <a:pt x="6062923" y="6038006"/>
                </a:lnTo>
                <a:lnTo>
                  <a:pt x="0" y="60380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299271" y="-440700"/>
            <a:ext cx="1660777" cy="1469400"/>
            <a:chOff x="0" y="0"/>
            <a:chExt cx="437406" cy="3870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7406" cy="387002"/>
            </a:xfrm>
            <a:custGeom>
              <a:avLst/>
              <a:gdLst/>
              <a:ahLst/>
              <a:cxnLst/>
              <a:rect l="l" t="t" r="r" b="b"/>
              <a:pathLst>
                <a:path w="437406" h="387002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01769" y="9258300"/>
            <a:ext cx="1660777" cy="1469400"/>
            <a:chOff x="0" y="0"/>
            <a:chExt cx="437406" cy="3870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7406" cy="387002"/>
            </a:xfrm>
            <a:custGeom>
              <a:avLst/>
              <a:gdLst/>
              <a:ahLst/>
              <a:cxnLst/>
              <a:rect l="l" t="t" r="r" b="b"/>
              <a:pathLst>
                <a:path w="437406" h="387002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044589" y="-440700"/>
            <a:ext cx="489701" cy="1469400"/>
            <a:chOff x="0" y="0"/>
            <a:chExt cx="128975" cy="3870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8975" cy="387002"/>
            </a:xfrm>
            <a:custGeom>
              <a:avLst/>
              <a:gdLst/>
              <a:ahLst/>
              <a:cxnLst/>
              <a:rect l="l" t="t" r="r" b="b"/>
              <a:pathLst>
                <a:path w="128975" h="387002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447087" y="9258300"/>
            <a:ext cx="489701" cy="1469400"/>
            <a:chOff x="0" y="0"/>
            <a:chExt cx="128975" cy="3870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8975" cy="387002"/>
            </a:xfrm>
            <a:custGeom>
              <a:avLst/>
              <a:gdLst/>
              <a:ahLst/>
              <a:cxnLst/>
              <a:rect l="l" t="t" r="r" b="b"/>
              <a:pathLst>
                <a:path w="128975" h="387002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01769" y="4142277"/>
            <a:ext cx="7593255" cy="1002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30"/>
              </a:lnSpc>
              <a:spcBef>
                <a:spcPct val="0"/>
              </a:spcBef>
            </a:pPr>
            <a:r>
              <a:rPr lang="en-US" sz="6500" b="1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REFERÊNCIAS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95607" y="5499691"/>
            <a:ext cx="8276918" cy="3051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4" lvl="1" indent="-269877" algn="l">
              <a:lnSpc>
                <a:spcPts val="3500"/>
              </a:lnSpc>
              <a:spcBef>
                <a:spcPct val="0"/>
              </a:spcBef>
              <a:buFont typeface="Arial"/>
              <a:buChar char="•"/>
            </a:pPr>
            <a:r>
              <a:rPr lang="en-US" sz="2500" u="none" strike="noStrike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 Hopcroft, J. E., Motwani, R., &amp; Ullman, J. D. (2006). Introduction to Automata Theory, Languages, and Computation. Pearson Education.</a:t>
            </a:r>
          </a:p>
          <a:p>
            <a:pPr marL="539754" lvl="1" indent="-269877" algn="l">
              <a:lnSpc>
                <a:spcPts val="3500"/>
              </a:lnSpc>
              <a:spcBef>
                <a:spcPct val="0"/>
              </a:spcBef>
              <a:buFont typeface="Arial"/>
              <a:buChar char="•"/>
            </a:pPr>
            <a:r>
              <a:rPr lang="en-US" sz="2500" u="none" strike="noStrike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Jurafsky, D., &amp; Martin, J. H. (2009). Speech and Language Processing. Prentice Hall.</a:t>
            </a:r>
          </a:p>
          <a:p>
            <a:pPr marL="539754" lvl="1" indent="-269877" algn="l">
              <a:lnSpc>
                <a:spcPts val="3500"/>
              </a:lnSpc>
              <a:spcBef>
                <a:spcPct val="0"/>
              </a:spcBef>
              <a:buFont typeface="Arial"/>
              <a:buChar char="•"/>
            </a:pPr>
            <a:r>
              <a:rPr lang="en-US" sz="2500" u="none" strike="noStrike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Cunha, C., &amp; Cintra, L. (2013). Nova Gramática do Português Contemporâneo. Lexikon.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44000" y="5499691"/>
            <a:ext cx="8276918" cy="2174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4" lvl="1" indent="-269877" algn="l">
              <a:lnSpc>
                <a:spcPts val="3500"/>
              </a:lnSpc>
              <a:spcBef>
                <a:spcPct val="0"/>
              </a:spcBef>
              <a:buFont typeface="Arial"/>
              <a:buChar char="•"/>
            </a:pPr>
            <a:r>
              <a:rPr lang="en-US" sz="2500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Lei</a:t>
            </a:r>
            <a:r>
              <a:rPr lang="en-US" sz="2500" u="none" strike="noStrike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te, J. C. (2009). Linguagens Formais e Autômatos. LTC.</a:t>
            </a:r>
          </a:p>
          <a:p>
            <a:pPr marL="539754" lvl="1" indent="-269877" algn="l">
              <a:lnSpc>
                <a:spcPts val="3500"/>
              </a:lnSpc>
              <a:spcBef>
                <a:spcPct val="0"/>
              </a:spcBef>
              <a:buFont typeface="Arial"/>
              <a:buChar char="•"/>
            </a:pPr>
            <a:r>
              <a:rPr lang="en-US" sz="2500" u="none" strike="noStrike">
                <a:solidFill>
                  <a:srgbClr val="006DAC"/>
                </a:solidFill>
                <a:latin typeface="Proxima Nova"/>
                <a:ea typeface="Proxima Nova"/>
                <a:cs typeface="Proxima Nova"/>
                <a:sym typeface="Proxima Nova"/>
              </a:rPr>
              <a:t>Menezes, P. B. (2017). Teoria da Computação: Autômatos e Linguagens Formais. Elsevier.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endParaRPr lang="en-US" sz="2500" u="none" strike="noStrike">
              <a:solidFill>
                <a:srgbClr val="006DA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441480" y="9643750"/>
            <a:ext cx="498307" cy="335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C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228534"/>
            <a:ext cx="9260209" cy="1002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30"/>
              </a:lnSpc>
              <a:spcBef>
                <a:spcPct val="0"/>
              </a:spcBef>
            </a:pPr>
            <a:r>
              <a:rPr lang="en-US" sz="6500" b="1">
                <a:solidFill>
                  <a:srgbClr val="FFFFFF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ALGUMA PERGUNTA?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94171" y="2393715"/>
            <a:ext cx="7156427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Obrigado pela atenção!</a:t>
            </a:r>
          </a:p>
        </p:txBody>
      </p:sp>
      <p:sp>
        <p:nvSpPr>
          <p:cNvPr id="4" name="Freeform 4"/>
          <p:cNvSpPr/>
          <p:nvPr/>
        </p:nvSpPr>
        <p:spPr>
          <a:xfrm>
            <a:off x="606020" y="480954"/>
            <a:ext cx="845359" cy="845359"/>
          </a:xfrm>
          <a:custGeom>
            <a:avLst/>
            <a:gdLst/>
            <a:ahLst/>
            <a:cxnLst/>
            <a:rect l="l" t="t" r="r" b="b"/>
            <a:pathLst>
              <a:path w="845359" h="845359">
                <a:moveTo>
                  <a:pt x="0" y="0"/>
                </a:moveTo>
                <a:lnTo>
                  <a:pt x="845360" y="0"/>
                </a:lnTo>
                <a:lnTo>
                  <a:pt x="845360" y="845359"/>
                </a:lnTo>
                <a:lnTo>
                  <a:pt x="0" y="8453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831958" y="2469915"/>
            <a:ext cx="16117421" cy="10666802"/>
          </a:xfrm>
          <a:custGeom>
            <a:avLst/>
            <a:gdLst/>
            <a:ahLst/>
            <a:cxnLst/>
            <a:rect l="l" t="t" r="r" b="b"/>
            <a:pathLst>
              <a:path w="16117421" h="10666802">
                <a:moveTo>
                  <a:pt x="0" y="0"/>
                </a:moveTo>
                <a:lnTo>
                  <a:pt x="16117421" y="0"/>
                </a:lnTo>
                <a:lnTo>
                  <a:pt x="16117421" y="10666803"/>
                </a:lnTo>
                <a:lnTo>
                  <a:pt x="0" y="106668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216811" y="9796463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99271" y="9621587"/>
            <a:ext cx="1660777" cy="1469400"/>
            <a:chOff x="0" y="0"/>
            <a:chExt cx="437406" cy="3870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7406" cy="387002"/>
            </a:xfrm>
            <a:custGeom>
              <a:avLst/>
              <a:gdLst/>
              <a:ahLst/>
              <a:cxnLst/>
              <a:rect l="l" t="t" r="r" b="b"/>
              <a:pathLst>
                <a:path w="437406" h="387002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44589" y="9621587"/>
            <a:ext cx="489701" cy="1469400"/>
            <a:chOff x="0" y="0"/>
            <a:chExt cx="128975" cy="3870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975" cy="387002"/>
            </a:xfrm>
            <a:custGeom>
              <a:avLst/>
              <a:gdLst/>
              <a:ahLst/>
              <a:cxnLst/>
              <a:rect l="l" t="t" r="r" b="b"/>
              <a:pathLst>
                <a:path w="128975" h="387002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206319" y="-440700"/>
            <a:ext cx="1660777" cy="1469400"/>
            <a:chOff x="0" y="0"/>
            <a:chExt cx="437406" cy="3870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7406" cy="387002"/>
            </a:xfrm>
            <a:custGeom>
              <a:avLst/>
              <a:gdLst/>
              <a:ahLst/>
              <a:cxnLst/>
              <a:rect l="l" t="t" r="r" b="b"/>
              <a:pathLst>
                <a:path w="437406" h="387002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38999" y="-440700"/>
            <a:ext cx="489701" cy="1469400"/>
            <a:chOff x="0" y="0"/>
            <a:chExt cx="128975" cy="38700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8975" cy="387002"/>
            </a:xfrm>
            <a:custGeom>
              <a:avLst/>
              <a:gdLst/>
              <a:ahLst/>
              <a:cxnLst/>
              <a:rect l="l" t="t" r="r" b="b"/>
              <a:pathLst>
                <a:path w="128975" h="387002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1021111" y="3297794"/>
            <a:ext cx="792569" cy="726281"/>
          </a:xfrm>
          <a:custGeom>
            <a:avLst/>
            <a:gdLst/>
            <a:ahLst/>
            <a:cxnLst/>
            <a:rect l="l" t="t" r="r" b="b"/>
            <a:pathLst>
              <a:path w="792569" h="726281">
                <a:moveTo>
                  <a:pt x="0" y="0"/>
                </a:moveTo>
                <a:lnTo>
                  <a:pt x="792569" y="0"/>
                </a:lnTo>
                <a:lnTo>
                  <a:pt x="792569" y="726281"/>
                </a:lnTo>
                <a:lnTo>
                  <a:pt x="0" y="7262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983011" y="4913376"/>
            <a:ext cx="792569" cy="594427"/>
          </a:xfrm>
          <a:custGeom>
            <a:avLst/>
            <a:gdLst/>
            <a:ahLst/>
            <a:cxnLst/>
            <a:rect l="l" t="t" r="r" b="b"/>
            <a:pathLst>
              <a:path w="792569" h="594427">
                <a:moveTo>
                  <a:pt x="0" y="0"/>
                </a:moveTo>
                <a:lnTo>
                  <a:pt x="792569" y="0"/>
                </a:lnTo>
                <a:lnTo>
                  <a:pt x="792569" y="594427"/>
                </a:lnTo>
                <a:lnTo>
                  <a:pt x="0" y="594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395460" y="294000"/>
            <a:ext cx="6750742" cy="52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70"/>
              </a:lnSpc>
              <a:spcBef>
                <a:spcPct val="0"/>
              </a:spcBef>
            </a:pPr>
            <a:r>
              <a:rPr lang="en-US" sz="3500" b="1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INTRODUÇÃO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38999" y="2145506"/>
            <a:ext cx="7970265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Como saber se uma frase em português está sintaticamente correta?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6194" y="3862387"/>
            <a:ext cx="9382674" cy="261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 estrutura da frase precisa seguir regras gramaticais.</a:t>
            </a:r>
          </a:p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Por exemplo: “O gato dorme” é válida, mas “Gato o dorme” não é.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006DAC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Podemos automatizar essa verificação?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127111" y="3050381"/>
            <a:ext cx="5132189" cy="1087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9"/>
              </a:lnSpc>
              <a:spcBef>
                <a:spcPct val="0"/>
              </a:spcBef>
            </a:pPr>
            <a:r>
              <a:rPr lang="en-US" sz="6299">
                <a:solidFill>
                  <a:srgbClr val="006DAC"/>
                </a:solidFill>
                <a:latin typeface="Raleway"/>
                <a:ea typeface="Raleway"/>
                <a:cs typeface="Raleway"/>
                <a:sym typeface="Raleway"/>
              </a:rPr>
              <a:t>O gato dorme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180467" y="4532946"/>
            <a:ext cx="5085755" cy="1087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9"/>
              </a:lnSpc>
              <a:spcBef>
                <a:spcPct val="0"/>
              </a:spcBef>
            </a:pPr>
            <a:r>
              <a:rPr lang="en-US" sz="6299">
                <a:solidFill>
                  <a:srgbClr val="006DAC"/>
                </a:solidFill>
                <a:latin typeface="Raleway"/>
                <a:ea typeface="Raleway"/>
                <a:cs typeface="Raleway"/>
                <a:sym typeface="Raleway"/>
              </a:rPr>
              <a:t>Gato o dorme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216811" y="9796463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99271" y="9621587"/>
            <a:ext cx="1660777" cy="1469400"/>
            <a:chOff x="0" y="0"/>
            <a:chExt cx="437406" cy="3870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7406" cy="387002"/>
            </a:xfrm>
            <a:custGeom>
              <a:avLst/>
              <a:gdLst/>
              <a:ahLst/>
              <a:cxnLst/>
              <a:rect l="l" t="t" r="r" b="b"/>
              <a:pathLst>
                <a:path w="437406" h="387002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44589" y="9621587"/>
            <a:ext cx="489701" cy="1469400"/>
            <a:chOff x="0" y="0"/>
            <a:chExt cx="128975" cy="3870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975" cy="387002"/>
            </a:xfrm>
            <a:custGeom>
              <a:avLst/>
              <a:gdLst/>
              <a:ahLst/>
              <a:cxnLst/>
              <a:rect l="l" t="t" r="r" b="b"/>
              <a:pathLst>
                <a:path w="128975" h="387002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206319" y="-440700"/>
            <a:ext cx="1660777" cy="1469400"/>
            <a:chOff x="0" y="0"/>
            <a:chExt cx="437406" cy="3870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7406" cy="387002"/>
            </a:xfrm>
            <a:custGeom>
              <a:avLst/>
              <a:gdLst/>
              <a:ahLst/>
              <a:cxnLst/>
              <a:rect l="l" t="t" r="r" b="b"/>
              <a:pathLst>
                <a:path w="437406" h="387002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38999" y="-440700"/>
            <a:ext cx="489701" cy="1469400"/>
            <a:chOff x="0" y="0"/>
            <a:chExt cx="128975" cy="38700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8975" cy="387002"/>
            </a:xfrm>
            <a:custGeom>
              <a:avLst/>
              <a:gdLst/>
              <a:ahLst/>
              <a:cxnLst/>
              <a:rect l="l" t="t" r="r" b="b"/>
              <a:pathLst>
                <a:path w="128975" h="387002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9144000" y="2193131"/>
            <a:ext cx="8743570" cy="5825403"/>
          </a:xfrm>
          <a:custGeom>
            <a:avLst/>
            <a:gdLst/>
            <a:ahLst/>
            <a:cxnLst/>
            <a:rect l="l" t="t" r="r" b="b"/>
            <a:pathLst>
              <a:path w="8743570" h="5825403">
                <a:moveTo>
                  <a:pt x="0" y="0"/>
                </a:moveTo>
                <a:lnTo>
                  <a:pt x="8743570" y="0"/>
                </a:lnTo>
                <a:lnTo>
                  <a:pt x="8743570" y="5825403"/>
                </a:lnTo>
                <a:lnTo>
                  <a:pt x="0" y="58254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516485" y="294000"/>
            <a:ext cx="6750742" cy="52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70"/>
              </a:lnSpc>
              <a:spcBef>
                <a:spcPct val="0"/>
              </a:spcBef>
            </a:pPr>
            <a:r>
              <a:rPr lang="en-US" sz="3500" b="1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OBJETIVOS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38999" y="2126456"/>
            <a:ext cx="797026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Objetivos principais: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9751" y="3290887"/>
            <a:ext cx="9382674" cy="4695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4" lvl="1" indent="-323847" algn="l">
              <a:lnSpc>
                <a:spcPts val="4199"/>
              </a:lnSpc>
              <a:buFont typeface="Arial"/>
              <a:buChar char="•"/>
            </a:pPr>
            <a:r>
              <a:rPr lang="en-US" sz="2999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Verificar se a estrutura da frase está gramaticalmente correta.</a:t>
            </a:r>
          </a:p>
          <a:p>
            <a:pPr algn="l">
              <a:lnSpc>
                <a:spcPts val="4199"/>
              </a:lnSpc>
            </a:pPr>
            <a:endParaRPr lang="en-US" sz="2999" b="1">
              <a:solidFill>
                <a:srgbClr val="006DAC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marL="647694" lvl="1" indent="-323847" algn="l">
              <a:lnSpc>
                <a:spcPts val="4199"/>
              </a:lnSpc>
              <a:buFont typeface="Arial"/>
              <a:buChar char="•"/>
            </a:pPr>
            <a:r>
              <a:rPr lang="en-US" sz="2999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Identificar elementos como sujeito, verbo e predicado.</a:t>
            </a:r>
          </a:p>
          <a:p>
            <a:pPr algn="l">
              <a:lnSpc>
                <a:spcPts val="4199"/>
              </a:lnSpc>
            </a:pPr>
            <a:endParaRPr lang="en-US" sz="2999" b="1">
              <a:solidFill>
                <a:srgbClr val="006DAC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marL="647694" lvl="1" indent="-323847" algn="l">
              <a:lnSpc>
                <a:spcPts val="4199"/>
              </a:lnSpc>
              <a:buFont typeface="Arial"/>
              <a:buChar char="•"/>
            </a:pPr>
            <a:r>
              <a:rPr lang="en-US" sz="2999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Utilizar autômatos finitos determinísticos (AFD) para essa verificação.</a:t>
            </a:r>
          </a:p>
          <a:p>
            <a:pPr algn="l">
              <a:lnSpc>
                <a:spcPts val="4199"/>
              </a:lnSpc>
            </a:pPr>
            <a:endParaRPr lang="en-US" sz="2999" b="1">
              <a:solidFill>
                <a:srgbClr val="006DAC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7216811" y="9796463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99271" y="9621587"/>
            <a:ext cx="1660777" cy="1469400"/>
            <a:chOff x="0" y="0"/>
            <a:chExt cx="437406" cy="3870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7406" cy="387002"/>
            </a:xfrm>
            <a:custGeom>
              <a:avLst/>
              <a:gdLst/>
              <a:ahLst/>
              <a:cxnLst/>
              <a:rect l="l" t="t" r="r" b="b"/>
              <a:pathLst>
                <a:path w="437406" h="387002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44589" y="9621587"/>
            <a:ext cx="489701" cy="1469400"/>
            <a:chOff x="0" y="0"/>
            <a:chExt cx="128975" cy="3870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975" cy="387002"/>
            </a:xfrm>
            <a:custGeom>
              <a:avLst/>
              <a:gdLst/>
              <a:ahLst/>
              <a:cxnLst/>
              <a:rect l="l" t="t" r="r" b="b"/>
              <a:pathLst>
                <a:path w="128975" h="387002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810164" y="2106003"/>
            <a:ext cx="6149884" cy="5387884"/>
            <a:chOff x="0" y="0"/>
            <a:chExt cx="927753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27753" cy="812800"/>
            </a:xfrm>
            <a:custGeom>
              <a:avLst/>
              <a:gdLst/>
              <a:ahLst/>
              <a:cxnLst/>
              <a:rect l="l" t="t" r="r" b="b"/>
              <a:pathLst>
                <a:path w="927753" h="812800">
                  <a:moveTo>
                    <a:pt x="28954" y="0"/>
                  </a:moveTo>
                  <a:lnTo>
                    <a:pt x="898799" y="0"/>
                  </a:lnTo>
                  <a:cubicBezTo>
                    <a:pt x="906478" y="0"/>
                    <a:pt x="913843" y="3051"/>
                    <a:pt x="919273" y="8480"/>
                  </a:cubicBezTo>
                  <a:cubicBezTo>
                    <a:pt x="924703" y="13910"/>
                    <a:pt x="927753" y="21275"/>
                    <a:pt x="927753" y="28954"/>
                  </a:cubicBezTo>
                  <a:lnTo>
                    <a:pt x="927753" y="783846"/>
                  </a:lnTo>
                  <a:cubicBezTo>
                    <a:pt x="927753" y="791525"/>
                    <a:pt x="924703" y="798890"/>
                    <a:pt x="919273" y="804320"/>
                  </a:cubicBezTo>
                  <a:cubicBezTo>
                    <a:pt x="913843" y="809750"/>
                    <a:pt x="906478" y="812800"/>
                    <a:pt x="898799" y="812800"/>
                  </a:cubicBezTo>
                  <a:lnTo>
                    <a:pt x="28954" y="812800"/>
                  </a:lnTo>
                  <a:cubicBezTo>
                    <a:pt x="21275" y="812800"/>
                    <a:pt x="13910" y="809750"/>
                    <a:pt x="8480" y="804320"/>
                  </a:cubicBezTo>
                  <a:cubicBezTo>
                    <a:pt x="3051" y="798890"/>
                    <a:pt x="0" y="791525"/>
                    <a:pt x="0" y="783846"/>
                  </a:cubicBezTo>
                  <a:lnTo>
                    <a:pt x="0" y="28954"/>
                  </a:lnTo>
                  <a:cubicBezTo>
                    <a:pt x="0" y="21275"/>
                    <a:pt x="3051" y="13910"/>
                    <a:pt x="8480" y="8480"/>
                  </a:cubicBezTo>
                  <a:cubicBezTo>
                    <a:pt x="13910" y="3051"/>
                    <a:pt x="21275" y="0"/>
                    <a:pt x="28954" y="0"/>
                  </a:cubicBezTo>
                  <a:close/>
                </a:path>
              </a:pathLst>
            </a:custGeom>
            <a:blipFill>
              <a:blip r:embed="rId2"/>
              <a:stretch>
                <a:fillRect l="-14199" r="-13165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455973" y="408160"/>
            <a:ext cx="10860641" cy="52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70"/>
              </a:lnSpc>
              <a:spcBef>
                <a:spcPct val="0"/>
              </a:spcBef>
            </a:pPr>
            <a:r>
              <a:rPr lang="en-US" sz="3500" b="1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O QUE SÃO AUTÔMATOS?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3849" y="1829778"/>
            <a:ext cx="8360151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Autômatos são modelos matemáticos capazes de reconhecer padrões em cadeias de símbolos.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6194" y="3553803"/>
            <a:ext cx="9382674" cy="305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Eles recebem uma sequência de entradas (como palavras ou letras), percorrem estados internos e decidem se a entrada é aceita ou não.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006DAC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Podemos imaginar um autômato como uma máquina que “lê” uma frase, um símbolo por vez, e decide se aquilo faz sentido segundo regras definidas.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-1206319" y="-440700"/>
            <a:ext cx="1660777" cy="1469400"/>
            <a:chOff x="0" y="0"/>
            <a:chExt cx="437406" cy="38700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7406" cy="387002"/>
            </a:xfrm>
            <a:custGeom>
              <a:avLst/>
              <a:gdLst/>
              <a:ahLst/>
              <a:cxnLst/>
              <a:rect l="l" t="t" r="r" b="b"/>
              <a:pathLst>
                <a:path w="437406" h="387002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38999" y="-440700"/>
            <a:ext cx="489701" cy="1469400"/>
            <a:chOff x="0" y="0"/>
            <a:chExt cx="128975" cy="38700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8975" cy="387002"/>
            </a:xfrm>
            <a:custGeom>
              <a:avLst/>
              <a:gdLst/>
              <a:ahLst/>
              <a:cxnLst/>
              <a:rect l="l" t="t" r="r" b="b"/>
              <a:pathLst>
                <a:path w="128975" h="387002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7216811" y="9796463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99271" y="9621587"/>
            <a:ext cx="1660777" cy="1469400"/>
            <a:chOff x="0" y="0"/>
            <a:chExt cx="437406" cy="3870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7406" cy="387002"/>
            </a:xfrm>
            <a:custGeom>
              <a:avLst/>
              <a:gdLst/>
              <a:ahLst/>
              <a:cxnLst/>
              <a:rect l="l" t="t" r="r" b="b"/>
              <a:pathLst>
                <a:path w="437406" h="387002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44589" y="9621587"/>
            <a:ext cx="489701" cy="1469400"/>
            <a:chOff x="0" y="0"/>
            <a:chExt cx="128975" cy="3870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975" cy="387002"/>
            </a:xfrm>
            <a:custGeom>
              <a:avLst/>
              <a:gdLst/>
              <a:ahLst/>
              <a:cxnLst/>
              <a:rect l="l" t="t" r="r" b="b"/>
              <a:pathLst>
                <a:path w="128975" h="387002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206319" y="-440700"/>
            <a:ext cx="1660777" cy="1469400"/>
            <a:chOff x="0" y="0"/>
            <a:chExt cx="437406" cy="3870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7406" cy="387002"/>
            </a:xfrm>
            <a:custGeom>
              <a:avLst/>
              <a:gdLst/>
              <a:ahLst/>
              <a:cxnLst/>
              <a:rect l="l" t="t" r="r" b="b"/>
              <a:pathLst>
                <a:path w="437406" h="387002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38999" y="-440700"/>
            <a:ext cx="489701" cy="1469400"/>
            <a:chOff x="0" y="0"/>
            <a:chExt cx="128975" cy="38700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8975" cy="387002"/>
            </a:xfrm>
            <a:custGeom>
              <a:avLst/>
              <a:gdLst/>
              <a:ahLst/>
              <a:cxnLst/>
              <a:rect l="l" t="t" r="r" b="b"/>
              <a:pathLst>
                <a:path w="128975" h="387002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526372" y="1877403"/>
            <a:ext cx="3912801" cy="4114800"/>
          </a:xfrm>
          <a:custGeom>
            <a:avLst/>
            <a:gdLst/>
            <a:ahLst/>
            <a:cxnLst/>
            <a:rect l="l" t="t" r="r" b="b"/>
            <a:pathLst>
              <a:path w="3912801" h="4114800">
                <a:moveTo>
                  <a:pt x="0" y="0"/>
                </a:moveTo>
                <a:lnTo>
                  <a:pt x="3912801" y="0"/>
                </a:lnTo>
                <a:lnTo>
                  <a:pt x="39128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168482" y="5143500"/>
            <a:ext cx="3120957" cy="2865606"/>
          </a:xfrm>
          <a:custGeom>
            <a:avLst/>
            <a:gdLst/>
            <a:ahLst/>
            <a:cxnLst/>
            <a:rect l="l" t="t" r="r" b="b"/>
            <a:pathLst>
              <a:path w="3120957" h="2865606">
                <a:moveTo>
                  <a:pt x="0" y="0"/>
                </a:moveTo>
                <a:lnTo>
                  <a:pt x="3120957" y="0"/>
                </a:lnTo>
                <a:lnTo>
                  <a:pt x="3120957" y="2865606"/>
                </a:lnTo>
                <a:lnTo>
                  <a:pt x="0" y="28656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443472" y="1540691"/>
            <a:ext cx="3090818" cy="3090818"/>
          </a:xfrm>
          <a:custGeom>
            <a:avLst/>
            <a:gdLst/>
            <a:ahLst/>
            <a:cxnLst/>
            <a:rect l="l" t="t" r="r" b="b"/>
            <a:pathLst>
              <a:path w="3090818" h="3090818">
                <a:moveTo>
                  <a:pt x="0" y="0"/>
                </a:moveTo>
                <a:lnTo>
                  <a:pt x="3090818" y="0"/>
                </a:lnTo>
                <a:lnTo>
                  <a:pt x="3090818" y="3090818"/>
                </a:lnTo>
                <a:lnTo>
                  <a:pt x="0" y="30908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425717" y="294000"/>
            <a:ext cx="13873554" cy="52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70"/>
              </a:lnSpc>
              <a:spcBef>
                <a:spcPct val="0"/>
              </a:spcBef>
            </a:pPr>
            <a:r>
              <a:rPr lang="en-US" sz="3500" b="1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IMPORTÂNCIA DOS AUTÔMATOS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83849" y="1829778"/>
            <a:ext cx="7119091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Autômatos estão por trás de diversas áreas da computação: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6194" y="3591903"/>
            <a:ext cx="9382674" cy="480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Compiladores: ajudam a verificar se o código segue a sintaxe correta.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006DAC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Reconhecimento de linguagem natural: usado em assistentes virtuais e processamento de texto.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006DAC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Validação de dados e comandos simples.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006DAC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São ferramentas importantes por serem simples, rápidos e previsíveis.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006DAC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7216811" y="9796463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13433" y="294000"/>
            <a:ext cx="12935051" cy="52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70"/>
              </a:lnSpc>
              <a:spcBef>
                <a:spcPct val="0"/>
              </a:spcBef>
            </a:pPr>
            <a:r>
              <a:rPr lang="en-US" sz="3500" b="1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DEFINIÇÃO FORMAL DO AFD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933575"/>
            <a:ext cx="12410237" cy="568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 u="none" strike="noStrike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AFD=(Q,Σ,δ,q0,F)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endParaRPr lang="en-US" sz="2499" b="1" u="none" strike="noStrike">
              <a:solidFill>
                <a:srgbClr val="006DAC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 u="none" strike="noStrike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Onde:</a:t>
            </a: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b="1" u="none" strike="noStrike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Q: conjunto de estados;</a:t>
            </a: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b="1" u="none" strike="noStrike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Σ (Sigma): alfabeto de entrada (conjunto de símbolos);</a:t>
            </a: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b="1" u="none" strike="noStrike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δ: função de transição (δ: Q × Σ → Q);</a:t>
            </a: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b="1" u="none" strike="noStrike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q₀: estado inicial;</a:t>
            </a: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b="1" u="none" strike="noStrike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F: conjunto de estados finais;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b="1" u="none" strike="noStrike">
              <a:solidFill>
                <a:srgbClr val="006DAC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u="none" strike="noStrike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Isso permite que o autômato processe uma entrada de forma totalmente determinística — ou seja, sem ambiguidade.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endParaRPr lang="en-US" sz="2499" b="1" u="none" strike="noStrike">
              <a:solidFill>
                <a:srgbClr val="006DAC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endParaRPr lang="en-US" sz="2499" b="1" u="none" strike="noStrike">
              <a:solidFill>
                <a:srgbClr val="006DAC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-1206319" y="-440700"/>
            <a:ext cx="1660777" cy="1469400"/>
            <a:chOff x="0" y="0"/>
            <a:chExt cx="437406" cy="38700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7406" cy="387002"/>
            </a:xfrm>
            <a:custGeom>
              <a:avLst/>
              <a:gdLst/>
              <a:ahLst/>
              <a:cxnLst/>
              <a:rect l="l" t="t" r="r" b="b"/>
              <a:pathLst>
                <a:path w="437406" h="387002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38999" y="-440700"/>
            <a:ext cx="489701" cy="1469400"/>
            <a:chOff x="0" y="0"/>
            <a:chExt cx="128975" cy="38700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8975" cy="387002"/>
            </a:xfrm>
            <a:custGeom>
              <a:avLst/>
              <a:gdLst/>
              <a:ahLst/>
              <a:cxnLst/>
              <a:rect l="l" t="t" r="r" b="b"/>
              <a:pathLst>
                <a:path w="128975" h="387002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7170791" y="9813758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</a:p>
        </p:txBody>
      </p:sp>
      <p:grpSp>
        <p:nvGrpSpPr>
          <p:cNvPr id="20" name="Group 2">
            <a:extLst>
              <a:ext uri="{FF2B5EF4-FFF2-40B4-BE49-F238E27FC236}">
                <a16:creationId xmlns:a16="http://schemas.microsoft.com/office/drawing/2014/main" id="{5FFD8C5E-70C6-1EE5-C713-7E93AB0F2D35}"/>
              </a:ext>
            </a:extLst>
          </p:cNvPr>
          <p:cNvGrpSpPr/>
          <p:nvPr/>
        </p:nvGrpSpPr>
        <p:grpSpPr>
          <a:xfrm>
            <a:off x="15299271" y="9440761"/>
            <a:ext cx="1660777" cy="1650226"/>
            <a:chOff x="0" y="-47625"/>
            <a:chExt cx="437406" cy="434627"/>
          </a:xfrm>
        </p:grpSpPr>
        <p:sp>
          <p:nvSpPr>
            <p:cNvPr id="18" name="Freeform 3">
              <a:extLst>
                <a:ext uri="{FF2B5EF4-FFF2-40B4-BE49-F238E27FC236}">
                  <a16:creationId xmlns:a16="http://schemas.microsoft.com/office/drawing/2014/main" id="{56B3AD17-9167-FA9C-9B51-8440F12885A3}"/>
                </a:ext>
              </a:extLst>
            </p:cNvPr>
            <p:cNvSpPr/>
            <p:nvPr/>
          </p:nvSpPr>
          <p:spPr>
            <a:xfrm>
              <a:off x="0" y="0"/>
              <a:ext cx="437406" cy="387002"/>
            </a:xfrm>
            <a:custGeom>
              <a:avLst/>
              <a:gdLst/>
              <a:ahLst/>
              <a:cxnLst/>
              <a:rect l="l" t="t" r="r" b="b"/>
              <a:pathLst>
                <a:path w="437406" h="387002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id="19" name="TextBox 4">
              <a:extLst>
                <a:ext uri="{FF2B5EF4-FFF2-40B4-BE49-F238E27FC236}">
                  <a16:creationId xmlns:a16="http://schemas.microsoft.com/office/drawing/2014/main" id="{5741B77F-0F58-8EDB-8404-923D84BF22EB}"/>
                </a:ext>
              </a:extLst>
            </p:cNvPr>
            <p:cNvSpPr txBox="1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5">
            <a:extLst>
              <a:ext uri="{FF2B5EF4-FFF2-40B4-BE49-F238E27FC236}">
                <a16:creationId xmlns:a16="http://schemas.microsoft.com/office/drawing/2014/main" id="{3E3D3A7A-B04E-5078-BBDF-7BFE24282F2C}"/>
              </a:ext>
            </a:extLst>
          </p:cNvPr>
          <p:cNvGrpSpPr/>
          <p:nvPr/>
        </p:nvGrpSpPr>
        <p:grpSpPr>
          <a:xfrm>
            <a:off x="17044589" y="9440761"/>
            <a:ext cx="489701" cy="1650226"/>
            <a:chOff x="0" y="-47625"/>
            <a:chExt cx="128975" cy="434627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1CE3B89B-C394-AE14-E171-E14F6A39E1C8}"/>
                </a:ext>
              </a:extLst>
            </p:cNvPr>
            <p:cNvSpPr/>
            <p:nvPr/>
          </p:nvSpPr>
          <p:spPr>
            <a:xfrm>
              <a:off x="0" y="0"/>
              <a:ext cx="128975" cy="387002"/>
            </a:xfrm>
            <a:custGeom>
              <a:avLst/>
              <a:gdLst/>
              <a:ahLst/>
              <a:cxnLst/>
              <a:rect l="l" t="t" r="r" b="b"/>
              <a:pathLst>
                <a:path w="128975" h="387002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id="23" name="TextBox 7">
              <a:extLst>
                <a:ext uri="{FF2B5EF4-FFF2-40B4-BE49-F238E27FC236}">
                  <a16:creationId xmlns:a16="http://schemas.microsoft.com/office/drawing/2014/main" id="{E37516BF-3ADB-0505-ECB6-006F7B2AE3E0}"/>
                </a:ext>
              </a:extLst>
            </p:cNvPr>
            <p:cNvSpPr txBox="1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19">
            <a:extLst>
              <a:ext uri="{FF2B5EF4-FFF2-40B4-BE49-F238E27FC236}">
                <a16:creationId xmlns:a16="http://schemas.microsoft.com/office/drawing/2014/main" id="{3AF72D36-0D6E-30D9-DE08-784758EFAF32}"/>
              </a:ext>
            </a:extLst>
          </p:cNvPr>
          <p:cNvSpPr txBox="1"/>
          <p:nvPr/>
        </p:nvSpPr>
        <p:spPr>
          <a:xfrm>
            <a:off x="17220074" y="9796463"/>
            <a:ext cx="145874" cy="33554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06319" y="-440700"/>
            <a:ext cx="1660777" cy="1469400"/>
            <a:chOff x="0" y="0"/>
            <a:chExt cx="437406" cy="3870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7406" cy="387002"/>
            </a:xfrm>
            <a:custGeom>
              <a:avLst/>
              <a:gdLst/>
              <a:ahLst/>
              <a:cxnLst/>
              <a:rect l="l" t="t" r="r" b="b"/>
              <a:pathLst>
                <a:path w="437406" h="387002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38999" y="-440700"/>
            <a:ext cx="489701" cy="1469400"/>
            <a:chOff x="0" y="0"/>
            <a:chExt cx="128975" cy="3870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8975" cy="387002"/>
            </a:xfrm>
            <a:custGeom>
              <a:avLst/>
              <a:gdLst/>
              <a:ahLst/>
              <a:cxnLst/>
              <a:rect l="l" t="t" r="r" b="b"/>
              <a:pathLst>
                <a:path w="128975" h="387002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52921" y="294000"/>
            <a:ext cx="11737622" cy="52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70"/>
              </a:lnSpc>
              <a:spcBef>
                <a:spcPct val="0"/>
              </a:spcBef>
            </a:pPr>
            <a:r>
              <a:rPr lang="en-US" sz="3500" b="1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FUNCIONAMENTO DO AFD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1779318"/>
            <a:ext cx="9054189" cy="568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O Autômato Finito </a:t>
            </a:r>
            <a:r>
              <a:rPr lang="en-US" sz="2499" b="1" u="none" strike="noStrike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Determinístico (AFD) processa uma sequência de símbolos um por vez, mudando de estado conforme as transições definidas.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endParaRPr lang="en-US" sz="2499" b="1" u="none" strike="noStrike">
              <a:solidFill>
                <a:srgbClr val="006DAC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b="1" u="none" strike="noStrike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Ele começa em um estado inicial.</a:t>
            </a: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b="1" u="none" strike="noStrike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Para cada símbolo lido, ele segue uma única transição possível (por ser determinístico).</a:t>
            </a: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b="1" u="none" strike="noStrike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Se, ao final da leitura, o autômato estiver em um estado final, a cadeia é aceita.</a:t>
            </a: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b="1" u="none" strike="noStrike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Caso contrário, a cadeia é rejeitada.</a:t>
            </a: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b="1" u="none" strike="noStrike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 Esse processo garante que apenas cadeias válidas, conforme as regras da linguagem definida, sejam aceitas.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endParaRPr lang="en-US" sz="2499" b="1" u="none" strike="noStrike">
              <a:solidFill>
                <a:srgbClr val="006DAC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10810164" y="2106003"/>
            <a:ext cx="6149884" cy="5387884"/>
            <a:chOff x="0" y="0"/>
            <a:chExt cx="927753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27753" cy="812800"/>
            </a:xfrm>
            <a:custGeom>
              <a:avLst/>
              <a:gdLst/>
              <a:ahLst/>
              <a:cxnLst/>
              <a:rect l="l" t="t" r="r" b="b"/>
              <a:pathLst>
                <a:path w="927753" h="812800">
                  <a:moveTo>
                    <a:pt x="28954" y="0"/>
                  </a:moveTo>
                  <a:lnTo>
                    <a:pt x="898799" y="0"/>
                  </a:lnTo>
                  <a:cubicBezTo>
                    <a:pt x="906478" y="0"/>
                    <a:pt x="913843" y="3051"/>
                    <a:pt x="919273" y="8480"/>
                  </a:cubicBezTo>
                  <a:cubicBezTo>
                    <a:pt x="924703" y="13910"/>
                    <a:pt x="927753" y="21275"/>
                    <a:pt x="927753" y="28954"/>
                  </a:cubicBezTo>
                  <a:lnTo>
                    <a:pt x="927753" y="783846"/>
                  </a:lnTo>
                  <a:cubicBezTo>
                    <a:pt x="927753" y="791525"/>
                    <a:pt x="924703" y="798890"/>
                    <a:pt x="919273" y="804320"/>
                  </a:cubicBezTo>
                  <a:cubicBezTo>
                    <a:pt x="913843" y="809750"/>
                    <a:pt x="906478" y="812800"/>
                    <a:pt x="898799" y="812800"/>
                  </a:cubicBezTo>
                  <a:lnTo>
                    <a:pt x="28954" y="812800"/>
                  </a:lnTo>
                  <a:cubicBezTo>
                    <a:pt x="21275" y="812800"/>
                    <a:pt x="13910" y="809750"/>
                    <a:pt x="8480" y="804320"/>
                  </a:cubicBezTo>
                  <a:cubicBezTo>
                    <a:pt x="3051" y="798890"/>
                    <a:pt x="0" y="791525"/>
                    <a:pt x="0" y="783846"/>
                  </a:cubicBezTo>
                  <a:lnTo>
                    <a:pt x="0" y="28954"/>
                  </a:lnTo>
                  <a:cubicBezTo>
                    <a:pt x="0" y="21275"/>
                    <a:pt x="3051" y="13910"/>
                    <a:pt x="8480" y="8480"/>
                  </a:cubicBezTo>
                  <a:cubicBezTo>
                    <a:pt x="13910" y="3051"/>
                    <a:pt x="21275" y="0"/>
                    <a:pt x="28954" y="0"/>
                  </a:cubicBezTo>
                  <a:close/>
                </a:path>
              </a:pathLst>
            </a:custGeom>
            <a:blipFill>
              <a:blip r:embed="rId2"/>
              <a:stretch>
                <a:fillRect l="-14199" r="-13165"/>
              </a:stretch>
            </a:blipFill>
          </p:spPr>
        </p:sp>
      </p:grpSp>
      <p:grpSp>
        <p:nvGrpSpPr>
          <p:cNvPr id="22" name="Group 2">
            <a:extLst>
              <a:ext uri="{FF2B5EF4-FFF2-40B4-BE49-F238E27FC236}">
                <a16:creationId xmlns:a16="http://schemas.microsoft.com/office/drawing/2014/main" id="{265EAFC3-4BFF-AE3E-CF81-A69E1320C7A1}"/>
              </a:ext>
            </a:extLst>
          </p:cNvPr>
          <p:cNvGrpSpPr/>
          <p:nvPr/>
        </p:nvGrpSpPr>
        <p:grpSpPr>
          <a:xfrm>
            <a:off x="15299271" y="9440761"/>
            <a:ext cx="1660777" cy="1650226"/>
            <a:chOff x="0" y="-47625"/>
            <a:chExt cx="437406" cy="434627"/>
          </a:xfrm>
        </p:grpSpPr>
        <p:sp>
          <p:nvSpPr>
            <p:cNvPr id="20" name="Freeform 3">
              <a:extLst>
                <a:ext uri="{FF2B5EF4-FFF2-40B4-BE49-F238E27FC236}">
                  <a16:creationId xmlns:a16="http://schemas.microsoft.com/office/drawing/2014/main" id="{B0027DB3-5CB3-52DA-3314-C570B2DFF3B0}"/>
                </a:ext>
              </a:extLst>
            </p:cNvPr>
            <p:cNvSpPr/>
            <p:nvPr/>
          </p:nvSpPr>
          <p:spPr>
            <a:xfrm>
              <a:off x="0" y="0"/>
              <a:ext cx="437406" cy="387002"/>
            </a:xfrm>
            <a:custGeom>
              <a:avLst/>
              <a:gdLst/>
              <a:ahLst/>
              <a:cxnLst/>
              <a:rect l="l" t="t" r="r" b="b"/>
              <a:pathLst>
                <a:path w="437406" h="387002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47EF0EAC-FBDB-9451-6D6B-1F49C7AF5E14}"/>
                </a:ext>
              </a:extLst>
            </p:cNvPr>
            <p:cNvSpPr txBox="1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5">
            <a:extLst>
              <a:ext uri="{FF2B5EF4-FFF2-40B4-BE49-F238E27FC236}">
                <a16:creationId xmlns:a16="http://schemas.microsoft.com/office/drawing/2014/main" id="{6B6A9482-011F-6847-F973-37CB32CF71AE}"/>
              </a:ext>
            </a:extLst>
          </p:cNvPr>
          <p:cNvGrpSpPr/>
          <p:nvPr/>
        </p:nvGrpSpPr>
        <p:grpSpPr>
          <a:xfrm>
            <a:off x="17044589" y="9440761"/>
            <a:ext cx="489701" cy="1650226"/>
            <a:chOff x="0" y="-47625"/>
            <a:chExt cx="128975" cy="434627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5D5FEF57-3F0B-FB53-8C9C-EEC45C38E860}"/>
                </a:ext>
              </a:extLst>
            </p:cNvPr>
            <p:cNvSpPr/>
            <p:nvPr/>
          </p:nvSpPr>
          <p:spPr>
            <a:xfrm>
              <a:off x="0" y="0"/>
              <a:ext cx="128975" cy="387002"/>
            </a:xfrm>
            <a:custGeom>
              <a:avLst/>
              <a:gdLst/>
              <a:ahLst/>
              <a:cxnLst/>
              <a:rect l="l" t="t" r="r" b="b"/>
              <a:pathLst>
                <a:path w="128975" h="387002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819ED40C-BC2D-7754-0DE5-C9C7963762CF}"/>
                </a:ext>
              </a:extLst>
            </p:cNvPr>
            <p:cNvSpPr txBox="1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TextBox 19">
            <a:extLst>
              <a:ext uri="{FF2B5EF4-FFF2-40B4-BE49-F238E27FC236}">
                <a16:creationId xmlns:a16="http://schemas.microsoft.com/office/drawing/2014/main" id="{67154A4F-3B75-456B-1385-C876F1AAC6C9}"/>
              </a:ext>
            </a:extLst>
          </p:cNvPr>
          <p:cNvSpPr txBox="1"/>
          <p:nvPr/>
        </p:nvSpPr>
        <p:spPr>
          <a:xfrm>
            <a:off x="17220074" y="9796463"/>
            <a:ext cx="145874" cy="33554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484704" y="7764471"/>
            <a:ext cx="10857885" cy="5181559"/>
          </a:xfrm>
          <a:custGeom>
            <a:avLst/>
            <a:gdLst/>
            <a:ahLst/>
            <a:cxnLst/>
            <a:rect l="l" t="t" r="r" b="b"/>
            <a:pathLst>
              <a:path w="10857885" h="5181559">
                <a:moveTo>
                  <a:pt x="0" y="0"/>
                </a:moveTo>
                <a:lnTo>
                  <a:pt x="10857885" y="0"/>
                </a:lnTo>
                <a:lnTo>
                  <a:pt x="10857885" y="5181559"/>
                </a:lnTo>
                <a:lnTo>
                  <a:pt x="0" y="5181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11259" y="294000"/>
            <a:ext cx="12539168" cy="52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70"/>
              </a:lnSpc>
              <a:spcBef>
                <a:spcPct val="0"/>
              </a:spcBef>
            </a:pPr>
            <a:r>
              <a:rPr lang="en-US" sz="3500" b="1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PR</a:t>
            </a:r>
            <a:r>
              <a:rPr lang="en-US" sz="3500" b="1" u="none" strike="noStrike">
                <a:solidFill>
                  <a:srgbClr val="006DAC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OPRIEDADES DOS AFDS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11259" y="2088825"/>
            <a:ext cx="7832741" cy="480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b="1" u="none" strike="noStrike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Alguns pontos importantes sobre os AFDs: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endParaRPr lang="en-US" sz="2499" b="1" u="none" strike="noStrike">
              <a:solidFill>
                <a:srgbClr val="006DAC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b="1" u="none" strike="noStrike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Determinismo: cada símbolo leva a apenas um próximo estado.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b="1" u="none" strike="noStrike">
              <a:solidFill>
                <a:srgbClr val="006DAC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b="1" u="none" strike="noStrike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Eficiência: o tempo de execução depende apenas do tamanho da entrada.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b="1" u="none" strike="noStrike">
              <a:solidFill>
                <a:srgbClr val="006DAC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b="1" u="none" strike="noStrike">
                <a:solidFill>
                  <a:srgbClr val="006DAC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Reconhece linguagens regulares, ou seja, linguagens com estrutura simples e previsível.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endParaRPr lang="en-US" sz="2499" b="1" u="none" strike="noStrike">
              <a:solidFill>
                <a:srgbClr val="006DAC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  <p:grpSp>
        <p:nvGrpSpPr>
          <p:cNvPr id="5" name="Group 5"/>
          <p:cNvGrpSpPr/>
          <p:nvPr/>
        </p:nvGrpSpPr>
        <p:grpSpPr>
          <a:xfrm rot="-10800000">
            <a:off x="16991022" y="1539221"/>
            <a:ext cx="1660777" cy="1469400"/>
            <a:chOff x="0" y="0"/>
            <a:chExt cx="437406" cy="3870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7406" cy="387002"/>
            </a:xfrm>
            <a:custGeom>
              <a:avLst/>
              <a:gdLst/>
              <a:ahLst/>
              <a:cxnLst/>
              <a:rect l="l" t="t" r="r" b="b"/>
              <a:pathLst>
                <a:path w="437406" h="387002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50745" y="9621587"/>
            <a:ext cx="1660777" cy="1469400"/>
            <a:chOff x="0" y="0"/>
            <a:chExt cx="437406" cy="3870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7406" cy="387002"/>
            </a:xfrm>
            <a:custGeom>
              <a:avLst/>
              <a:gdLst/>
              <a:ahLst/>
              <a:cxnLst/>
              <a:rect l="l" t="t" r="r" b="b"/>
              <a:pathLst>
                <a:path w="437406" h="387002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16416780" y="1539221"/>
            <a:ext cx="489701" cy="1469400"/>
            <a:chOff x="0" y="0"/>
            <a:chExt cx="128975" cy="38700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8975" cy="387002"/>
            </a:xfrm>
            <a:custGeom>
              <a:avLst/>
              <a:gdLst/>
              <a:ahLst/>
              <a:cxnLst/>
              <a:rect l="l" t="t" r="r" b="b"/>
              <a:pathLst>
                <a:path w="128975" h="387002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296063" y="9621587"/>
            <a:ext cx="489701" cy="1469400"/>
            <a:chOff x="0" y="0"/>
            <a:chExt cx="128975" cy="38700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8975" cy="387002"/>
            </a:xfrm>
            <a:custGeom>
              <a:avLst/>
              <a:gdLst/>
              <a:ahLst/>
              <a:cxnLst/>
              <a:rect l="l" t="t" r="r" b="b"/>
              <a:pathLst>
                <a:path w="128975" h="387002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1206319" y="-440700"/>
            <a:ext cx="1660777" cy="1469400"/>
            <a:chOff x="0" y="0"/>
            <a:chExt cx="437406" cy="38700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37406" cy="387002"/>
            </a:xfrm>
            <a:custGeom>
              <a:avLst/>
              <a:gdLst/>
              <a:ahLst/>
              <a:cxnLst/>
              <a:rect l="l" t="t" r="r" b="b"/>
              <a:pathLst>
                <a:path w="437406" h="387002">
                  <a:moveTo>
                    <a:pt x="0" y="0"/>
                  </a:moveTo>
                  <a:lnTo>
                    <a:pt x="437406" y="0"/>
                  </a:lnTo>
                  <a:lnTo>
                    <a:pt x="437406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437406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38999" y="-440700"/>
            <a:ext cx="489701" cy="1469400"/>
            <a:chOff x="0" y="0"/>
            <a:chExt cx="128975" cy="38700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8975" cy="387002"/>
            </a:xfrm>
            <a:custGeom>
              <a:avLst/>
              <a:gdLst/>
              <a:ahLst/>
              <a:cxnLst/>
              <a:rect l="l" t="t" r="r" b="b"/>
              <a:pathLst>
                <a:path w="128975" h="387002">
                  <a:moveTo>
                    <a:pt x="0" y="0"/>
                  </a:moveTo>
                  <a:lnTo>
                    <a:pt x="128975" y="0"/>
                  </a:lnTo>
                  <a:lnTo>
                    <a:pt x="128975" y="387002"/>
                  </a:lnTo>
                  <a:lnTo>
                    <a:pt x="0" y="387002"/>
                  </a:lnTo>
                  <a:close/>
                </a:path>
              </a:pathLst>
            </a:custGeom>
            <a:solidFill>
              <a:srgbClr val="006DAC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28975" cy="434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3468286" y="976788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AUTOMATO</dc:title>
  <cp:revision>74</cp:revision>
  <dcterms:created xsi:type="dcterms:W3CDTF">2006-08-16T00:00:00Z</dcterms:created>
  <dcterms:modified xsi:type="dcterms:W3CDTF">2025-06-09T14:16:04Z</dcterms:modified>
  <dc:identifier>DAGovLkRr4U</dc:identifier>
</cp:coreProperties>
</file>